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94" r:id="rId5"/>
    <p:sldId id="295" r:id="rId6"/>
    <p:sldId id="306" r:id="rId7"/>
    <p:sldId id="267" r:id="rId8"/>
    <p:sldId id="287" r:id="rId9"/>
    <p:sldId id="260" r:id="rId10"/>
    <p:sldId id="296" r:id="rId11"/>
    <p:sldId id="297" r:id="rId12"/>
    <p:sldId id="302" r:id="rId13"/>
    <p:sldId id="304" r:id="rId14"/>
    <p:sldId id="305" r:id="rId15"/>
    <p:sldId id="262" r:id="rId16"/>
    <p:sldId id="272" r:id="rId17"/>
    <p:sldId id="273" r:id="rId18"/>
    <p:sldId id="275" r:id="rId19"/>
    <p:sldId id="274" r:id="rId20"/>
    <p:sldId id="301" r:id="rId21"/>
    <p:sldId id="286" r:id="rId22"/>
    <p:sldId id="289" r:id="rId23"/>
    <p:sldId id="290" r:id="rId24"/>
    <p:sldId id="291" r:id="rId25"/>
    <p:sldId id="307" r:id="rId26"/>
    <p:sldId id="292" r:id="rId27"/>
    <p:sldId id="293" r:id="rId28"/>
    <p:sldId id="282"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F73C2-FAFE-4D53-A7C7-B77207231349}" v="119" dt="2021-08-17T17:48:42.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D5B05-A646-40BA-BE68-CD369B90F6D1}" type="datetimeFigureOut">
              <a:rPr lang="fr-CA" smtClean="0"/>
              <a:t>2021-08-18</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FF66A-4C1E-42B2-8D68-56E42F2ABA6B}" type="slidenum">
              <a:rPr lang="fr-CA" smtClean="0"/>
              <a:t>‹N°›</a:t>
            </a:fld>
            <a:endParaRPr lang="fr-CA"/>
          </a:p>
        </p:txBody>
      </p:sp>
    </p:spTree>
    <p:extLst>
      <p:ext uri="{BB962C8B-B14F-4D97-AF65-F5344CB8AC3E}">
        <p14:creationId xmlns:p14="http://schemas.microsoft.com/office/powerpoint/2010/main" val="43472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0BFF66A-4C1E-42B2-8D68-56E42F2ABA6B}" type="slidenum">
              <a:rPr lang="fr-CA" smtClean="0"/>
              <a:t>1</a:t>
            </a:fld>
            <a:endParaRPr lang="fr-CA"/>
          </a:p>
        </p:txBody>
      </p:sp>
    </p:spTree>
    <p:extLst>
      <p:ext uri="{BB962C8B-B14F-4D97-AF65-F5344CB8AC3E}">
        <p14:creationId xmlns:p14="http://schemas.microsoft.com/office/powerpoint/2010/main" val="3789640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0BFF66A-4C1E-42B2-8D68-56E42F2ABA6B}" type="slidenum">
              <a:rPr lang="fr-CA" smtClean="0"/>
              <a:t>11</a:t>
            </a:fld>
            <a:endParaRPr lang="fr-CA"/>
          </a:p>
        </p:txBody>
      </p:sp>
    </p:spTree>
    <p:extLst>
      <p:ext uri="{BB962C8B-B14F-4D97-AF65-F5344CB8AC3E}">
        <p14:creationId xmlns:p14="http://schemas.microsoft.com/office/powerpoint/2010/main" val="149394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0BFF66A-4C1E-42B2-8D68-56E42F2ABA6B}" type="slidenum">
              <a:rPr lang="fr-CA" smtClean="0"/>
              <a:t>26</a:t>
            </a:fld>
            <a:endParaRPr lang="fr-CA"/>
          </a:p>
        </p:txBody>
      </p:sp>
    </p:spTree>
    <p:extLst>
      <p:ext uri="{BB962C8B-B14F-4D97-AF65-F5344CB8AC3E}">
        <p14:creationId xmlns:p14="http://schemas.microsoft.com/office/powerpoint/2010/main" val="241992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0BFF66A-4C1E-42B2-8D68-56E42F2ABA6B}" type="slidenum">
              <a:rPr lang="fr-CA" smtClean="0"/>
              <a:t>2</a:t>
            </a:fld>
            <a:endParaRPr lang="fr-CA"/>
          </a:p>
        </p:txBody>
      </p:sp>
    </p:spTree>
    <p:extLst>
      <p:ext uri="{BB962C8B-B14F-4D97-AF65-F5344CB8AC3E}">
        <p14:creationId xmlns:p14="http://schemas.microsoft.com/office/powerpoint/2010/main" val="349044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0BFF66A-4C1E-42B2-8D68-56E42F2ABA6B}" type="slidenum">
              <a:rPr lang="fr-CA" smtClean="0"/>
              <a:t>3</a:t>
            </a:fld>
            <a:endParaRPr lang="fr-CA"/>
          </a:p>
        </p:txBody>
      </p:sp>
    </p:spTree>
    <p:extLst>
      <p:ext uri="{BB962C8B-B14F-4D97-AF65-F5344CB8AC3E}">
        <p14:creationId xmlns:p14="http://schemas.microsoft.com/office/powerpoint/2010/main" val="349423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0BFF66A-4C1E-42B2-8D68-56E42F2ABA6B}" type="slidenum">
              <a:rPr lang="fr-CA" smtClean="0"/>
              <a:t>4</a:t>
            </a:fld>
            <a:endParaRPr lang="fr-CA"/>
          </a:p>
        </p:txBody>
      </p:sp>
    </p:spTree>
    <p:extLst>
      <p:ext uri="{BB962C8B-B14F-4D97-AF65-F5344CB8AC3E}">
        <p14:creationId xmlns:p14="http://schemas.microsoft.com/office/powerpoint/2010/main" val="423974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0BFF66A-4C1E-42B2-8D68-56E42F2ABA6B}" type="slidenum">
              <a:rPr lang="fr-CA" smtClean="0"/>
              <a:t>5</a:t>
            </a:fld>
            <a:endParaRPr lang="fr-CA"/>
          </a:p>
        </p:txBody>
      </p:sp>
    </p:spTree>
    <p:extLst>
      <p:ext uri="{BB962C8B-B14F-4D97-AF65-F5344CB8AC3E}">
        <p14:creationId xmlns:p14="http://schemas.microsoft.com/office/powerpoint/2010/main" val="254515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0BFF66A-4C1E-42B2-8D68-56E42F2ABA6B}" type="slidenum">
              <a:rPr lang="fr-CA" smtClean="0"/>
              <a:t>7</a:t>
            </a:fld>
            <a:endParaRPr lang="fr-CA"/>
          </a:p>
        </p:txBody>
      </p:sp>
    </p:spTree>
    <p:extLst>
      <p:ext uri="{BB962C8B-B14F-4D97-AF65-F5344CB8AC3E}">
        <p14:creationId xmlns:p14="http://schemas.microsoft.com/office/powerpoint/2010/main" val="378588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0BFF66A-4C1E-42B2-8D68-56E42F2ABA6B}" type="slidenum">
              <a:rPr lang="fr-CA" smtClean="0"/>
              <a:t>8</a:t>
            </a:fld>
            <a:endParaRPr lang="fr-CA"/>
          </a:p>
        </p:txBody>
      </p:sp>
    </p:spTree>
    <p:extLst>
      <p:ext uri="{BB962C8B-B14F-4D97-AF65-F5344CB8AC3E}">
        <p14:creationId xmlns:p14="http://schemas.microsoft.com/office/powerpoint/2010/main" val="274708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0BFF66A-4C1E-42B2-8D68-56E42F2ABA6B}" type="slidenum">
              <a:rPr lang="fr-CA" smtClean="0"/>
              <a:t>9</a:t>
            </a:fld>
            <a:endParaRPr lang="fr-CA"/>
          </a:p>
        </p:txBody>
      </p:sp>
    </p:spTree>
    <p:extLst>
      <p:ext uri="{BB962C8B-B14F-4D97-AF65-F5344CB8AC3E}">
        <p14:creationId xmlns:p14="http://schemas.microsoft.com/office/powerpoint/2010/main" val="259861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0BFF66A-4C1E-42B2-8D68-56E42F2ABA6B}" type="slidenum">
              <a:rPr lang="fr-CA" smtClean="0"/>
              <a:t>10</a:t>
            </a:fld>
            <a:endParaRPr lang="fr-CA"/>
          </a:p>
        </p:txBody>
      </p:sp>
    </p:spTree>
    <p:extLst>
      <p:ext uri="{BB962C8B-B14F-4D97-AF65-F5344CB8AC3E}">
        <p14:creationId xmlns:p14="http://schemas.microsoft.com/office/powerpoint/2010/main" val="366186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2CD8A-EA6C-4E65-827A-7B6EDD178A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a:extLst>
              <a:ext uri="{FF2B5EF4-FFF2-40B4-BE49-F238E27FC236}">
                <a16:creationId xmlns:a16="http://schemas.microsoft.com/office/drawing/2014/main" id="{6FA5E249-9A30-4E14-8D12-A10AF61297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a:p>
        </p:txBody>
      </p:sp>
      <p:sp>
        <p:nvSpPr>
          <p:cNvPr id="4" name="Espace réservé de la date 3">
            <a:extLst>
              <a:ext uri="{FF2B5EF4-FFF2-40B4-BE49-F238E27FC236}">
                <a16:creationId xmlns:a16="http://schemas.microsoft.com/office/drawing/2014/main" id="{5F3F4930-48C7-466A-8EBA-4ED5D0E6F13E}"/>
              </a:ext>
            </a:extLst>
          </p:cNvPr>
          <p:cNvSpPr>
            <a:spLocks noGrp="1"/>
          </p:cNvSpPr>
          <p:nvPr>
            <p:ph type="dt" sz="half" idx="10"/>
          </p:nvPr>
        </p:nvSpPr>
        <p:spPr/>
        <p:txBody>
          <a:bodyPr/>
          <a:lstStyle/>
          <a:p>
            <a:fld id="{AFB73447-2C92-4673-8857-2835AAA74D78}" type="datetimeFigureOut">
              <a:rPr lang="en-CA" smtClean="0"/>
              <a:t>2021-08-18</a:t>
            </a:fld>
            <a:endParaRPr lang="en-CA"/>
          </a:p>
        </p:txBody>
      </p:sp>
      <p:sp>
        <p:nvSpPr>
          <p:cNvPr id="5" name="Espace réservé du pied de page 4">
            <a:extLst>
              <a:ext uri="{FF2B5EF4-FFF2-40B4-BE49-F238E27FC236}">
                <a16:creationId xmlns:a16="http://schemas.microsoft.com/office/drawing/2014/main" id="{20C7ADA5-FCB4-4C15-8CDA-5B59F754D530}"/>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675B7538-8933-4E4B-A6C4-15CC60A85E83}"/>
              </a:ext>
            </a:extLst>
          </p:cNvPr>
          <p:cNvSpPr>
            <a:spLocks noGrp="1"/>
          </p:cNvSpPr>
          <p:nvPr>
            <p:ph type="sldNum" sz="quarter" idx="12"/>
          </p:nvPr>
        </p:nvSpPr>
        <p:spPr/>
        <p:txBody>
          <a:bodyPr/>
          <a:lstStyle/>
          <a:p>
            <a:fld id="{FB9A26EA-5BC5-4395-8B0F-E89245CA85ED}" type="slidenum">
              <a:rPr lang="en-CA" smtClean="0"/>
              <a:t>‹N°›</a:t>
            </a:fld>
            <a:endParaRPr lang="en-CA"/>
          </a:p>
        </p:txBody>
      </p:sp>
    </p:spTree>
    <p:extLst>
      <p:ext uri="{BB962C8B-B14F-4D97-AF65-F5344CB8AC3E}">
        <p14:creationId xmlns:p14="http://schemas.microsoft.com/office/powerpoint/2010/main" val="153598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A75709-61A7-43FD-9ACF-F2EB6217BA2F}"/>
              </a:ext>
            </a:extLst>
          </p:cNvPr>
          <p:cNvSpPr>
            <a:spLocks noGrp="1"/>
          </p:cNvSpPr>
          <p:nvPr>
            <p:ph type="title"/>
          </p:nvPr>
        </p:nvSpPr>
        <p:spPr/>
        <p:txBody>
          <a:bodyPr/>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8F63DDBB-24CD-4F16-9ED8-891CDB9F1E3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0C09131C-5378-4D84-8B87-089D99CC0ABC}"/>
              </a:ext>
            </a:extLst>
          </p:cNvPr>
          <p:cNvSpPr>
            <a:spLocks noGrp="1"/>
          </p:cNvSpPr>
          <p:nvPr>
            <p:ph type="dt" sz="half" idx="10"/>
          </p:nvPr>
        </p:nvSpPr>
        <p:spPr/>
        <p:txBody>
          <a:bodyPr/>
          <a:lstStyle/>
          <a:p>
            <a:fld id="{AFB73447-2C92-4673-8857-2835AAA74D78}" type="datetimeFigureOut">
              <a:rPr lang="en-CA" smtClean="0"/>
              <a:t>2021-08-18</a:t>
            </a:fld>
            <a:endParaRPr lang="en-CA"/>
          </a:p>
        </p:txBody>
      </p:sp>
      <p:sp>
        <p:nvSpPr>
          <p:cNvPr id="5" name="Espace réservé du pied de page 4">
            <a:extLst>
              <a:ext uri="{FF2B5EF4-FFF2-40B4-BE49-F238E27FC236}">
                <a16:creationId xmlns:a16="http://schemas.microsoft.com/office/drawing/2014/main" id="{BAE56400-FC6C-457B-B20D-1D76B3F6C4A9}"/>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C9E9C865-965A-4AAD-9890-4BE16B3A39CE}"/>
              </a:ext>
            </a:extLst>
          </p:cNvPr>
          <p:cNvSpPr>
            <a:spLocks noGrp="1"/>
          </p:cNvSpPr>
          <p:nvPr>
            <p:ph type="sldNum" sz="quarter" idx="12"/>
          </p:nvPr>
        </p:nvSpPr>
        <p:spPr/>
        <p:txBody>
          <a:bodyPr/>
          <a:lstStyle/>
          <a:p>
            <a:fld id="{FB9A26EA-5BC5-4395-8B0F-E89245CA85ED}" type="slidenum">
              <a:rPr lang="en-CA" smtClean="0"/>
              <a:t>‹N°›</a:t>
            </a:fld>
            <a:endParaRPr lang="en-CA"/>
          </a:p>
        </p:txBody>
      </p:sp>
    </p:spTree>
    <p:extLst>
      <p:ext uri="{BB962C8B-B14F-4D97-AF65-F5344CB8AC3E}">
        <p14:creationId xmlns:p14="http://schemas.microsoft.com/office/powerpoint/2010/main" val="126978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740C167-91B5-4923-BA0D-C51E470827B2}"/>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A7302205-5438-429B-9FCC-08633A07600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BD2C8E59-6852-4085-BB43-4FFF00D79003}"/>
              </a:ext>
            </a:extLst>
          </p:cNvPr>
          <p:cNvSpPr>
            <a:spLocks noGrp="1"/>
          </p:cNvSpPr>
          <p:nvPr>
            <p:ph type="dt" sz="half" idx="10"/>
          </p:nvPr>
        </p:nvSpPr>
        <p:spPr/>
        <p:txBody>
          <a:bodyPr/>
          <a:lstStyle/>
          <a:p>
            <a:fld id="{AFB73447-2C92-4673-8857-2835AAA74D78}" type="datetimeFigureOut">
              <a:rPr lang="en-CA" smtClean="0"/>
              <a:t>2021-08-18</a:t>
            </a:fld>
            <a:endParaRPr lang="en-CA"/>
          </a:p>
        </p:txBody>
      </p:sp>
      <p:sp>
        <p:nvSpPr>
          <p:cNvPr id="5" name="Espace réservé du pied de page 4">
            <a:extLst>
              <a:ext uri="{FF2B5EF4-FFF2-40B4-BE49-F238E27FC236}">
                <a16:creationId xmlns:a16="http://schemas.microsoft.com/office/drawing/2014/main" id="{A6F48FF4-AD93-495A-9D07-C188EB742A4A}"/>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E3A3F471-F727-467D-9258-F3F9D6F65EFF}"/>
              </a:ext>
            </a:extLst>
          </p:cNvPr>
          <p:cNvSpPr>
            <a:spLocks noGrp="1"/>
          </p:cNvSpPr>
          <p:nvPr>
            <p:ph type="sldNum" sz="quarter" idx="12"/>
          </p:nvPr>
        </p:nvSpPr>
        <p:spPr/>
        <p:txBody>
          <a:bodyPr/>
          <a:lstStyle/>
          <a:p>
            <a:fld id="{FB9A26EA-5BC5-4395-8B0F-E89245CA85ED}" type="slidenum">
              <a:rPr lang="en-CA" smtClean="0"/>
              <a:t>‹N°›</a:t>
            </a:fld>
            <a:endParaRPr lang="en-CA"/>
          </a:p>
        </p:txBody>
      </p:sp>
    </p:spTree>
    <p:extLst>
      <p:ext uri="{BB962C8B-B14F-4D97-AF65-F5344CB8AC3E}">
        <p14:creationId xmlns:p14="http://schemas.microsoft.com/office/powerpoint/2010/main" val="401407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96568-EF36-46E6-BDE0-D84145F55740}"/>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8EF5EC36-7F0F-4BFE-8CD0-05A129C0B22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8960369E-6C78-4276-9CD3-EED03751AC3E}"/>
              </a:ext>
            </a:extLst>
          </p:cNvPr>
          <p:cNvSpPr>
            <a:spLocks noGrp="1"/>
          </p:cNvSpPr>
          <p:nvPr>
            <p:ph type="dt" sz="half" idx="10"/>
          </p:nvPr>
        </p:nvSpPr>
        <p:spPr/>
        <p:txBody>
          <a:bodyPr/>
          <a:lstStyle/>
          <a:p>
            <a:fld id="{AFB73447-2C92-4673-8857-2835AAA74D78}" type="datetimeFigureOut">
              <a:rPr lang="en-CA" smtClean="0"/>
              <a:t>2021-08-18</a:t>
            </a:fld>
            <a:endParaRPr lang="en-CA"/>
          </a:p>
        </p:txBody>
      </p:sp>
      <p:sp>
        <p:nvSpPr>
          <p:cNvPr id="5" name="Espace réservé du pied de page 4">
            <a:extLst>
              <a:ext uri="{FF2B5EF4-FFF2-40B4-BE49-F238E27FC236}">
                <a16:creationId xmlns:a16="http://schemas.microsoft.com/office/drawing/2014/main" id="{F759257F-429F-4F03-B3AB-B1F4C01487E7}"/>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38667B6A-8F3B-4071-9C0F-D5F78EFB58C4}"/>
              </a:ext>
            </a:extLst>
          </p:cNvPr>
          <p:cNvSpPr>
            <a:spLocks noGrp="1"/>
          </p:cNvSpPr>
          <p:nvPr>
            <p:ph type="sldNum" sz="quarter" idx="12"/>
          </p:nvPr>
        </p:nvSpPr>
        <p:spPr/>
        <p:txBody>
          <a:bodyPr/>
          <a:lstStyle/>
          <a:p>
            <a:fld id="{FB9A26EA-5BC5-4395-8B0F-E89245CA85ED}" type="slidenum">
              <a:rPr lang="en-CA" smtClean="0"/>
              <a:t>‹N°›</a:t>
            </a:fld>
            <a:endParaRPr lang="en-CA"/>
          </a:p>
        </p:txBody>
      </p:sp>
    </p:spTree>
    <p:extLst>
      <p:ext uri="{BB962C8B-B14F-4D97-AF65-F5344CB8AC3E}">
        <p14:creationId xmlns:p14="http://schemas.microsoft.com/office/powerpoint/2010/main" val="345579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016A72-2FB5-4F00-8ED5-1E49290E2F5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CA"/>
          </a:p>
        </p:txBody>
      </p:sp>
      <p:sp>
        <p:nvSpPr>
          <p:cNvPr id="3" name="Espace réservé du texte 2">
            <a:extLst>
              <a:ext uri="{FF2B5EF4-FFF2-40B4-BE49-F238E27FC236}">
                <a16:creationId xmlns:a16="http://schemas.microsoft.com/office/drawing/2014/main" id="{B6A5F803-4314-4B96-8D3C-27A880B602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B953F94-FE67-4510-A54E-F7379A67A49D}"/>
              </a:ext>
            </a:extLst>
          </p:cNvPr>
          <p:cNvSpPr>
            <a:spLocks noGrp="1"/>
          </p:cNvSpPr>
          <p:nvPr>
            <p:ph type="dt" sz="half" idx="10"/>
          </p:nvPr>
        </p:nvSpPr>
        <p:spPr/>
        <p:txBody>
          <a:bodyPr/>
          <a:lstStyle/>
          <a:p>
            <a:fld id="{AFB73447-2C92-4673-8857-2835AAA74D78}" type="datetimeFigureOut">
              <a:rPr lang="en-CA" smtClean="0"/>
              <a:t>2021-08-18</a:t>
            </a:fld>
            <a:endParaRPr lang="en-CA"/>
          </a:p>
        </p:txBody>
      </p:sp>
      <p:sp>
        <p:nvSpPr>
          <p:cNvPr id="5" name="Espace réservé du pied de page 4">
            <a:extLst>
              <a:ext uri="{FF2B5EF4-FFF2-40B4-BE49-F238E27FC236}">
                <a16:creationId xmlns:a16="http://schemas.microsoft.com/office/drawing/2014/main" id="{BD431B4F-B2F0-4ABF-97A0-09A940AC6891}"/>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0B7BA53B-E64D-41CA-BFCB-EE17BCB29872}"/>
              </a:ext>
            </a:extLst>
          </p:cNvPr>
          <p:cNvSpPr>
            <a:spLocks noGrp="1"/>
          </p:cNvSpPr>
          <p:nvPr>
            <p:ph type="sldNum" sz="quarter" idx="12"/>
          </p:nvPr>
        </p:nvSpPr>
        <p:spPr/>
        <p:txBody>
          <a:bodyPr/>
          <a:lstStyle/>
          <a:p>
            <a:fld id="{FB9A26EA-5BC5-4395-8B0F-E89245CA85ED}" type="slidenum">
              <a:rPr lang="en-CA" smtClean="0"/>
              <a:t>‹N°›</a:t>
            </a:fld>
            <a:endParaRPr lang="en-CA"/>
          </a:p>
        </p:txBody>
      </p:sp>
    </p:spTree>
    <p:extLst>
      <p:ext uri="{BB962C8B-B14F-4D97-AF65-F5344CB8AC3E}">
        <p14:creationId xmlns:p14="http://schemas.microsoft.com/office/powerpoint/2010/main" val="92009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C512A-9C09-4454-90F9-350D7AF2849F}"/>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D04CC15C-39FF-4CCA-8AFA-5BBD7FDA9DA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a:extLst>
              <a:ext uri="{FF2B5EF4-FFF2-40B4-BE49-F238E27FC236}">
                <a16:creationId xmlns:a16="http://schemas.microsoft.com/office/drawing/2014/main" id="{1A960500-E188-4C8D-8B41-B21BF37646B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a:extLst>
              <a:ext uri="{FF2B5EF4-FFF2-40B4-BE49-F238E27FC236}">
                <a16:creationId xmlns:a16="http://schemas.microsoft.com/office/drawing/2014/main" id="{1ACBB193-9C60-4C17-8365-9E1ED9D738F5}"/>
              </a:ext>
            </a:extLst>
          </p:cNvPr>
          <p:cNvSpPr>
            <a:spLocks noGrp="1"/>
          </p:cNvSpPr>
          <p:nvPr>
            <p:ph type="dt" sz="half" idx="10"/>
          </p:nvPr>
        </p:nvSpPr>
        <p:spPr/>
        <p:txBody>
          <a:bodyPr/>
          <a:lstStyle/>
          <a:p>
            <a:fld id="{AFB73447-2C92-4673-8857-2835AAA74D78}" type="datetimeFigureOut">
              <a:rPr lang="en-CA" smtClean="0"/>
              <a:t>2021-08-18</a:t>
            </a:fld>
            <a:endParaRPr lang="en-CA"/>
          </a:p>
        </p:txBody>
      </p:sp>
      <p:sp>
        <p:nvSpPr>
          <p:cNvPr id="6" name="Espace réservé du pied de page 5">
            <a:extLst>
              <a:ext uri="{FF2B5EF4-FFF2-40B4-BE49-F238E27FC236}">
                <a16:creationId xmlns:a16="http://schemas.microsoft.com/office/drawing/2014/main" id="{7480FAE9-B999-403F-A142-DE8972EF05E8}"/>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CBB502BF-7B7B-443D-89B9-58CEA1B9F094}"/>
              </a:ext>
            </a:extLst>
          </p:cNvPr>
          <p:cNvSpPr>
            <a:spLocks noGrp="1"/>
          </p:cNvSpPr>
          <p:nvPr>
            <p:ph type="sldNum" sz="quarter" idx="12"/>
          </p:nvPr>
        </p:nvSpPr>
        <p:spPr/>
        <p:txBody>
          <a:bodyPr/>
          <a:lstStyle/>
          <a:p>
            <a:fld id="{FB9A26EA-5BC5-4395-8B0F-E89245CA85ED}" type="slidenum">
              <a:rPr lang="en-CA" smtClean="0"/>
              <a:t>‹N°›</a:t>
            </a:fld>
            <a:endParaRPr lang="en-CA"/>
          </a:p>
        </p:txBody>
      </p:sp>
    </p:spTree>
    <p:extLst>
      <p:ext uri="{BB962C8B-B14F-4D97-AF65-F5344CB8AC3E}">
        <p14:creationId xmlns:p14="http://schemas.microsoft.com/office/powerpoint/2010/main" val="206451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257D69-A69B-4AA5-BC27-11EB20DEE6E4}"/>
              </a:ext>
            </a:extLst>
          </p:cNvPr>
          <p:cNvSpPr>
            <a:spLocks noGrp="1"/>
          </p:cNvSpPr>
          <p:nvPr>
            <p:ph type="title"/>
          </p:nvPr>
        </p:nvSpPr>
        <p:spPr>
          <a:xfrm>
            <a:off x="839788" y="365125"/>
            <a:ext cx="10515600" cy="1325563"/>
          </a:xfrm>
        </p:spPr>
        <p:txBody>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003A439A-54E3-446F-88DC-4DF8FD7E73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83D97FD-28B4-41B8-9A87-B813FF21A6F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a:extLst>
              <a:ext uri="{FF2B5EF4-FFF2-40B4-BE49-F238E27FC236}">
                <a16:creationId xmlns:a16="http://schemas.microsoft.com/office/drawing/2014/main" id="{0E46ED44-B6FC-43AD-9C36-0A44E22E3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2DC7C22-F527-4F72-9424-471CF4663B5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a:extLst>
              <a:ext uri="{FF2B5EF4-FFF2-40B4-BE49-F238E27FC236}">
                <a16:creationId xmlns:a16="http://schemas.microsoft.com/office/drawing/2014/main" id="{C266A02A-5ACA-495C-BE6D-CD99DD417CB1}"/>
              </a:ext>
            </a:extLst>
          </p:cNvPr>
          <p:cNvSpPr>
            <a:spLocks noGrp="1"/>
          </p:cNvSpPr>
          <p:nvPr>
            <p:ph type="dt" sz="half" idx="10"/>
          </p:nvPr>
        </p:nvSpPr>
        <p:spPr/>
        <p:txBody>
          <a:bodyPr/>
          <a:lstStyle/>
          <a:p>
            <a:fld id="{AFB73447-2C92-4673-8857-2835AAA74D78}" type="datetimeFigureOut">
              <a:rPr lang="en-CA" smtClean="0"/>
              <a:t>2021-08-18</a:t>
            </a:fld>
            <a:endParaRPr lang="en-CA"/>
          </a:p>
        </p:txBody>
      </p:sp>
      <p:sp>
        <p:nvSpPr>
          <p:cNvPr id="8" name="Espace réservé du pied de page 7">
            <a:extLst>
              <a:ext uri="{FF2B5EF4-FFF2-40B4-BE49-F238E27FC236}">
                <a16:creationId xmlns:a16="http://schemas.microsoft.com/office/drawing/2014/main" id="{9FC48A34-1301-4F2D-B3DF-6437380CA538}"/>
              </a:ext>
            </a:extLst>
          </p:cNvPr>
          <p:cNvSpPr>
            <a:spLocks noGrp="1"/>
          </p:cNvSpPr>
          <p:nvPr>
            <p:ph type="ftr" sz="quarter" idx="11"/>
          </p:nvPr>
        </p:nvSpPr>
        <p:spPr/>
        <p:txBody>
          <a:bodyPr/>
          <a:lstStyle/>
          <a:p>
            <a:endParaRPr lang="en-CA"/>
          </a:p>
        </p:txBody>
      </p:sp>
      <p:sp>
        <p:nvSpPr>
          <p:cNvPr id="9" name="Espace réservé du numéro de diapositive 8">
            <a:extLst>
              <a:ext uri="{FF2B5EF4-FFF2-40B4-BE49-F238E27FC236}">
                <a16:creationId xmlns:a16="http://schemas.microsoft.com/office/drawing/2014/main" id="{681DB0C9-DD1D-48B6-8C3A-A2EE0C9309F7}"/>
              </a:ext>
            </a:extLst>
          </p:cNvPr>
          <p:cNvSpPr>
            <a:spLocks noGrp="1"/>
          </p:cNvSpPr>
          <p:nvPr>
            <p:ph type="sldNum" sz="quarter" idx="12"/>
          </p:nvPr>
        </p:nvSpPr>
        <p:spPr/>
        <p:txBody>
          <a:bodyPr/>
          <a:lstStyle/>
          <a:p>
            <a:fld id="{FB9A26EA-5BC5-4395-8B0F-E89245CA85ED}" type="slidenum">
              <a:rPr lang="en-CA" smtClean="0"/>
              <a:t>‹N°›</a:t>
            </a:fld>
            <a:endParaRPr lang="en-CA"/>
          </a:p>
        </p:txBody>
      </p:sp>
    </p:spTree>
    <p:extLst>
      <p:ext uri="{BB962C8B-B14F-4D97-AF65-F5344CB8AC3E}">
        <p14:creationId xmlns:p14="http://schemas.microsoft.com/office/powerpoint/2010/main" val="15331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513F96-DD0E-4B8B-AFEE-F8B205EB3BF9}"/>
              </a:ext>
            </a:extLst>
          </p:cNvPr>
          <p:cNvSpPr>
            <a:spLocks noGrp="1"/>
          </p:cNvSpPr>
          <p:nvPr>
            <p:ph type="title"/>
          </p:nvPr>
        </p:nvSpPr>
        <p:spPr/>
        <p:txBody>
          <a:bodyPr/>
          <a:lstStyle/>
          <a:p>
            <a:r>
              <a:rPr lang="fr-FR"/>
              <a:t>Modifiez le style du titre</a:t>
            </a:r>
            <a:endParaRPr lang="en-CA"/>
          </a:p>
        </p:txBody>
      </p:sp>
      <p:sp>
        <p:nvSpPr>
          <p:cNvPr id="3" name="Espace réservé de la date 2">
            <a:extLst>
              <a:ext uri="{FF2B5EF4-FFF2-40B4-BE49-F238E27FC236}">
                <a16:creationId xmlns:a16="http://schemas.microsoft.com/office/drawing/2014/main" id="{327665F9-5F9F-47CF-AB2B-3CF2A7B8426D}"/>
              </a:ext>
            </a:extLst>
          </p:cNvPr>
          <p:cNvSpPr>
            <a:spLocks noGrp="1"/>
          </p:cNvSpPr>
          <p:nvPr>
            <p:ph type="dt" sz="half" idx="10"/>
          </p:nvPr>
        </p:nvSpPr>
        <p:spPr/>
        <p:txBody>
          <a:bodyPr/>
          <a:lstStyle/>
          <a:p>
            <a:fld id="{AFB73447-2C92-4673-8857-2835AAA74D78}" type="datetimeFigureOut">
              <a:rPr lang="en-CA" smtClean="0"/>
              <a:t>2021-08-18</a:t>
            </a:fld>
            <a:endParaRPr lang="en-CA"/>
          </a:p>
        </p:txBody>
      </p:sp>
      <p:sp>
        <p:nvSpPr>
          <p:cNvPr id="4" name="Espace réservé du pied de page 3">
            <a:extLst>
              <a:ext uri="{FF2B5EF4-FFF2-40B4-BE49-F238E27FC236}">
                <a16:creationId xmlns:a16="http://schemas.microsoft.com/office/drawing/2014/main" id="{53DD03BD-6488-4CED-A711-67E2DEA82B29}"/>
              </a:ext>
            </a:extLst>
          </p:cNvPr>
          <p:cNvSpPr>
            <a:spLocks noGrp="1"/>
          </p:cNvSpPr>
          <p:nvPr>
            <p:ph type="ftr" sz="quarter" idx="11"/>
          </p:nvPr>
        </p:nvSpPr>
        <p:spPr/>
        <p:txBody>
          <a:bodyPr/>
          <a:lstStyle/>
          <a:p>
            <a:endParaRPr lang="en-CA"/>
          </a:p>
        </p:txBody>
      </p:sp>
      <p:sp>
        <p:nvSpPr>
          <p:cNvPr id="5" name="Espace réservé du numéro de diapositive 4">
            <a:extLst>
              <a:ext uri="{FF2B5EF4-FFF2-40B4-BE49-F238E27FC236}">
                <a16:creationId xmlns:a16="http://schemas.microsoft.com/office/drawing/2014/main" id="{19FDA9E1-772E-416A-BE74-AC22C6B76645}"/>
              </a:ext>
            </a:extLst>
          </p:cNvPr>
          <p:cNvSpPr>
            <a:spLocks noGrp="1"/>
          </p:cNvSpPr>
          <p:nvPr>
            <p:ph type="sldNum" sz="quarter" idx="12"/>
          </p:nvPr>
        </p:nvSpPr>
        <p:spPr/>
        <p:txBody>
          <a:bodyPr/>
          <a:lstStyle/>
          <a:p>
            <a:fld id="{FB9A26EA-5BC5-4395-8B0F-E89245CA85ED}" type="slidenum">
              <a:rPr lang="en-CA" smtClean="0"/>
              <a:t>‹N°›</a:t>
            </a:fld>
            <a:endParaRPr lang="en-CA"/>
          </a:p>
        </p:txBody>
      </p:sp>
    </p:spTree>
    <p:extLst>
      <p:ext uri="{BB962C8B-B14F-4D97-AF65-F5344CB8AC3E}">
        <p14:creationId xmlns:p14="http://schemas.microsoft.com/office/powerpoint/2010/main" val="187974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334836A-1DA4-4210-805D-4C84240A554C}"/>
              </a:ext>
            </a:extLst>
          </p:cNvPr>
          <p:cNvSpPr>
            <a:spLocks noGrp="1"/>
          </p:cNvSpPr>
          <p:nvPr>
            <p:ph type="dt" sz="half" idx="10"/>
          </p:nvPr>
        </p:nvSpPr>
        <p:spPr/>
        <p:txBody>
          <a:bodyPr/>
          <a:lstStyle/>
          <a:p>
            <a:fld id="{AFB73447-2C92-4673-8857-2835AAA74D78}" type="datetimeFigureOut">
              <a:rPr lang="en-CA" smtClean="0"/>
              <a:t>2021-08-18</a:t>
            </a:fld>
            <a:endParaRPr lang="en-CA"/>
          </a:p>
        </p:txBody>
      </p:sp>
      <p:sp>
        <p:nvSpPr>
          <p:cNvPr id="3" name="Espace réservé du pied de page 2">
            <a:extLst>
              <a:ext uri="{FF2B5EF4-FFF2-40B4-BE49-F238E27FC236}">
                <a16:creationId xmlns:a16="http://schemas.microsoft.com/office/drawing/2014/main" id="{5AFCB2CB-8DC5-47E0-9C02-2CB533B7ED61}"/>
              </a:ext>
            </a:extLst>
          </p:cNvPr>
          <p:cNvSpPr>
            <a:spLocks noGrp="1"/>
          </p:cNvSpPr>
          <p:nvPr>
            <p:ph type="ftr" sz="quarter" idx="11"/>
          </p:nvPr>
        </p:nvSpPr>
        <p:spPr/>
        <p:txBody>
          <a:bodyPr/>
          <a:lstStyle/>
          <a:p>
            <a:endParaRPr lang="en-CA"/>
          </a:p>
        </p:txBody>
      </p:sp>
      <p:sp>
        <p:nvSpPr>
          <p:cNvPr id="4" name="Espace réservé du numéro de diapositive 3">
            <a:extLst>
              <a:ext uri="{FF2B5EF4-FFF2-40B4-BE49-F238E27FC236}">
                <a16:creationId xmlns:a16="http://schemas.microsoft.com/office/drawing/2014/main" id="{32EC71D5-D628-44D3-914D-E15C659C78FC}"/>
              </a:ext>
            </a:extLst>
          </p:cNvPr>
          <p:cNvSpPr>
            <a:spLocks noGrp="1"/>
          </p:cNvSpPr>
          <p:nvPr>
            <p:ph type="sldNum" sz="quarter" idx="12"/>
          </p:nvPr>
        </p:nvSpPr>
        <p:spPr/>
        <p:txBody>
          <a:bodyPr/>
          <a:lstStyle/>
          <a:p>
            <a:fld id="{FB9A26EA-5BC5-4395-8B0F-E89245CA85ED}" type="slidenum">
              <a:rPr lang="en-CA" smtClean="0"/>
              <a:t>‹N°›</a:t>
            </a:fld>
            <a:endParaRPr lang="en-CA"/>
          </a:p>
        </p:txBody>
      </p:sp>
    </p:spTree>
    <p:extLst>
      <p:ext uri="{BB962C8B-B14F-4D97-AF65-F5344CB8AC3E}">
        <p14:creationId xmlns:p14="http://schemas.microsoft.com/office/powerpoint/2010/main" val="250623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45265C-0671-43B5-86C8-AF6EA434913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du contenu 2">
            <a:extLst>
              <a:ext uri="{FF2B5EF4-FFF2-40B4-BE49-F238E27FC236}">
                <a16:creationId xmlns:a16="http://schemas.microsoft.com/office/drawing/2014/main" id="{BF15EA94-B017-4EF8-9BD8-C39FA7D17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a:extLst>
              <a:ext uri="{FF2B5EF4-FFF2-40B4-BE49-F238E27FC236}">
                <a16:creationId xmlns:a16="http://schemas.microsoft.com/office/drawing/2014/main" id="{9313608E-FE04-416A-8DA4-F425C9FC2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A1ACA8-7AFB-4AB6-ACEE-7F78770CBE69}"/>
              </a:ext>
            </a:extLst>
          </p:cNvPr>
          <p:cNvSpPr>
            <a:spLocks noGrp="1"/>
          </p:cNvSpPr>
          <p:nvPr>
            <p:ph type="dt" sz="half" idx="10"/>
          </p:nvPr>
        </p:nvSpPr>
        <p:spPr/>
        <p:txBody>
          <a:bodyPr/>
          <a:lstStyle/>
          <a:p>
            <a:fld id="{AFB73447-2C92-4673-8857-2835AAA74D78}" type="datetimeFigureOut">
              <a:rPr lang="en-CA" smtClean="0"/>
              <a:t>2021-08-18</a:t>
            </a:fld>
            <a:endParaRPr lang="en-CA"/>
          </a:p>
        </p:txBody>
      </p:sp>
      <p:sp>
        <p:nvSpPr>
          <p:cNvPr id="6" name="Espace réservé du pied de page 5">
            <a:extLst>
              <a:ext uri="{FF2B5EF4-FFF2-40B4-BE49-F238E27FC236}">
                <a16:creationId xmlns:a16="http://schemas.microsoft.com/office/drawing/2014/main" id="{20AD317D-65AD-4C0A-B554-92B86604BA01}"/>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12404183-0ED1-4A20-93DE-C68327782487}"/>
              </a:ext>
            </a:extLst>
          </p:cNvPr>
          <p:cNvSpPr>
            <a:spLocks noGrp="1"/>
          </p:cNvSpPr>
          <p:nvPr>
            <p:ph type="sldNum" sz="quarter" idx="12"/>
          </p:nvPr>
        </p:nvSpPr>
        <p:spPr/>
        <p:txBody>
          <a:bodyPr/>
          <a:lstStyle/>
          <a:p>
            <a:fld id="{FB9A26EA-5BC5-4395-8B0F-E89245CA85ED}" type="slidenum">
              <a:rPr lang="en-CA" smtClean="0"/>
              <a:t>‹N°›</a:t>
            </a:fld>
            <a:endParaRPr lang="en-CA"/>
          </a:p>
        </p:txBody>
      </p:sp>
    </p:spTree>
    <p:extLst>
      <p:ext uri="{BB962C8B-B14F-4D97-AF65-F5344CB8AC3E}">
        <p14:creationId xmlns:p14="http://schemas.microsoft.com/office/powerpoint/2010/main" val="2789443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808F8-29FD-440A-BDA1-CFE676EFD08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pour une image  2">
            <a:extLst>
              <a:ext uri="{FF2B5EF4-FFF2-40B4-BE49-F238E27FC236}">
                <a16:creationId xmlns:a16="http://schemas.microsoft.com/office/drawing/2014/main" id="{04EFE611-6B59-48D8-A038-1D92C3031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a:extLst>
              <a:ext uri="{FF2B5EF4-FFF2-40B4-BE49-F238E27FC236}">
                <a16:creationId xmlns:a16="http://schemas.microsoft.com/office/drawing/2014/main" id="{D239A7ED-CE19-421D-A16C-0BD930FF7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AE3A2F-65CD-465D-83C2-F5450D12C831}"/>
              </a:ext>
            </a:extLst>
          </p:cNvPr>
          <p:cNvSpPr>
            <a:spLocks noGrp="1"/>
          </p:cNvSpPr>
          <p:nvPr>
            <p:ph type="dt" sz="half" idx="10"/>
          </p:nvPr>
        </p:nvSpPr>
        <p:spPr/>
        <p:txBody>
          <a:bodyPr/>
          <a:lstStyle/>
          <a:p>
            <a:fld id="{AFB73447-2C92-4673-8857-2835AAA74D78}" type="datetimeFigureOut">
              <a:rPr lang="en-CA" smtClean="0"/>
              <a:t>2021-08-18</a:t>
            </a:fld>
            <a:endParaRPr lang="en-CA"/>
          </a:p>
        </p:txBody>
      </p:sp>
      <p:sp>
        <p:nvSpPr>
          <p:cNvPr id="6" name="Espace réservé du pied de page 5">
            <a:extLst>
              <a:ext uri="{FF2B5EF4-FFF2-40B4-BE49-F238E27FC236}">
                <a16:creationId xmlns:a16="http://schemas.microsoft.com/office/drawing/2014/main" id="{CDC3D5ED-4225-423D-A5A7-4EAE546FEFB0}"/>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35EEF327-875D-42B7-814E-52BB1B44BE23}"/>
              </a:ext>
            </a:extLst>
          </p:cNvPr>
          <p:cNvSpPr>
            <a:spLocks noGrp="1"/>
          </p:cNvSpPr>
          <p:nvPr>
            <p:ph type="sldNum" sz="quarter" idx="12"/>
          </p:nvPr>
        </p:nvSpPr>
        <p:spPr/>
        <p:txBody>
          <a:bodyPr/>
          <a:lstStyle/>
          <a:p>
            <a:fld id="{FB9A26EA-5BC5-4395-8B0F-E89245CA85ED}" type="slidenum">
              <a:rPr lang="en-CA" smtClean="0"/>
              <a:t>‹N°›</a:t>
            </a:fld>
            <a:endParaRPr lang="en-CA"/>
          </a:p>
        </p:txBody>
      </p:sp>
    </p:spTree>
    <p:extLst>
      <p:ext uri="{BB962C8B-B14F-4D97-AF65-F5344CB8AC3E}">
        <p14:creationId xmlns:p14="http://schemas.microsoft.com/office/powerpoint/2010/main" val="226481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E06CD78-26DD-4962-B31E-E81CC51D40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0B6A20C2-F121-4F1B-9678-339B46BCA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EB2F5C76-635B-4DD1-A9F9-723A50986D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73447-2C92-4673-8857-2835AAA74D78}" type="datetimeFigureOut">
              <a:rPr lang="en-CA" smtClean="0"/>
              <a:t>2021-08-18</a:t>
            </a:fld>
            <a:endParaRPr lang="en-CA"/>
          </a:p>
        </p:txBody>
      </p:sp>
      <p:sp>
        <p:nvSpPr>
          <p:cNvPr id="5" name="Espace réservé du pied de page 4">
            <a:extLst>
              <a:ext uri="{FF2B5EF4-FFF2-40B4-BE49-F238E27FC236}">
                <a16:creationId xmlns:a16="http://schemas.microsoft.com/office/drawing/2014/main" id="{50DC9CA1-ED71-4285-8001-85EFAF110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Espace réservé du numéro de diapositive 5">
            <a:extLst>
              <a:ext uri="{FF2B5EF4-FFF2-40B4-BE49-F238E27FC236}">
                <a16:creationId xmlns:a16="http://schemas.microsoft.com/office/drawing/2014/main" id="{0DB07BF3-13D9-4228-80A5-2B8359490A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A26EA-5BC5-4395-8B0F-E89245CA85ED}" type="slidenum">
              <a:rPr lang="en-CA" smtClean="0"/>
              <a:t>‹N°›</a:t>
            </a:fld>
            <a:endParaRPr lang="en-CA"/>
          </a:p>
        </p:txBody>
      </p:sp>
    </p:spTree>
    <p:extLst>
      <p:ext uri="{BB962C8B-B14F-4D97-AF65-F5344CB8AC3E}">
        <p14:creationId xmlns:p14="http://schemas.microsoft.com/office/powerpoint/2010/main" val="785129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3">
            <a:extLst>
              <a:ext uri="{28A0092B-C50C-407E-A947-70E740481C1C}">
                <a14:useLocalDpi xmlns:a14="http://schemas.microsoft.com/office/drawing/2010/main" val="0"/>
              </a:ext>
            </a:extLst>
          </a:blip>
          <a:srcRect l="9573" r="11116"/>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8" name="ZoneTexte 7">
            <a:extLst>
              <a:ext uri="{FF2B5EF4-FFF2-40B4-BE49-F238E27FC236}">
                <a16:creationId xmlns:a16="http://schemas.microsoft.com/office/drawing/2014/main" id="{9056AAE8-DDF0-45A7-AA8B-FFA844E20EC2}"/>
              </a:ext>
            </a:extLst>
          </p:cNvPr>
          <p:cNvSpPr txBox="1"/>
          <p:nvPr/>
        </p:nvSpPr>
        <p:spPr>
          <a:xfrm>
            <a:off x="4573734" y="1776621"/>
            <a:ext cx="7019925" cy="1446550"/>
          </a:xfrm>
          <a:prstGeom prst="rect">
            <a:avLst/>
          </a:prstGeom>
          <a:noFill/>
        </p:spPr>
        <p:txBody>
          <a:bodyPr wrap="square" rtlCol="0">
            <a:spAutoFit/>
          </a:bodyPr>
          <a:lstStyle/>
          <a:p>
            <a:pPr algn="ctr"/>
            <a:r>
              <a:rPr lang="fr-CA" sz="8800">
                <a:latin typeface="Source Sans Pro" panose="020B0503030403020204" pitchFamily="34" charset="0"/>
                <a:ea typeface="Source Sans Pro" panose="020B0503030403020204" pitchFamily="34" charset="0"/>
              </a:rPr>
              <a:t>OBS Studio</a:t>
            </a:r>
            <a:endParaRPr lang="en-CA" sz="8800">
              <a:latin typeface="Source Sans Pro" panose="020B0503030403020204" pitchFamily="34" charset="0"/>
              <a:ea typeface="Source Sans Pro" panose="020B0503030403020204" pitchFamily="34" charset="0"/>
            </a:endParaRPr>
          </a:p>
        </p:txBody>
      </p:sp>
      <p:sp>
        <p:nvSpPr>
          <p:cNvPr id="9" name="ZoneTexte 8">
            <a:extLst>
              <a:ext uri="{FF2B5EF4-FFF2-40B4-BE49-F238E27FC236}">
                <a16:creationId xmlns:a16="http://schemas.microsoft.com/office/drawing/2014/main" id="{2A3147B9-0C6A-46AF-BC41-9F500A81836A}"/>
              </a:ext>
            </a:extLst>
          </p:cNvPr>
          <p:cNvSpPr txBox="1"/>
          <p:nvPr/>
        </p:nvSpPr>
        <p:spPr>
          <a:xfrm>
            <a:off x="135926" y="2566223"/>
            <a:ext cx="3861432" cy="2123658"/>
          </a:xfrm>
          <a:prstGeom prst="rect">
            <a:avLst/>
          </a:prstGeom>
          <a:noFill/>
        </p:spPr>
        <p:txBody>
          <a:bodyPr wrap="square" rtlCol="0">
            <a:spAutoFit/>
          </a:bodyPr>
          <a:lstStyle/>
          <a:p>
            <a:r>
              <a:rPr lang="fr-CA" sz="4400">
                <a:latin typeface="Source Sans Pro" panose="020B0503030403020204" pitchFamily="34" charset="0"/>
                <a:ea typeface="Source Sans Pro" panose="020B0503030403020204" pitchFamily="34" charset="0"/>
              </a:rPr>
              <a:t>  Présentation  </a:t>
            </a:r>
          </a:p>
          <a:p>
            <a:r>
              <a:rPr lang="fr-CA" sz="4400">
                <a:latin typeface="Source Sans Pro" panose="020B0503030403020204" pitchFamily="34" charset="0"/>
                <a:ea typeface="Source Sans Pro" panose="020B0503030403020204" pitchFamily="34" charset="0"/>
              </a:rPr>
              <a:t>           des fonctionnalités </a:t>
            </a:r>
            <a:endParaRPr lang="en-CA" sz="44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8991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3">
            <a:extLst>
              <a:ext uri="{28A0092B-C50C-407E-A947-70E740481C1C}">
                <a14:useLocalDpi xmlns:a14="http://schemas.microsoft.com/office/drawing/2010/main" val="0"/>
              </a:ext>
            </a:extLst>
          </a:blip>
          <a:srcRect l="9573" r="11116"/>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8" name="ZoneTexte 7">
            <a:extLst>
              <a:ext uri="{FF2B5EF4-FFF2-40B4-BE49-F238E27FC236}">
                <a16:creationId xmlns:a16="http://schemas.microsoft.com/office/drawing/2014/main" id="{559ED66C-EAF0-4762-8D74-3F5A91A9D467}"/>
              </a:ext>
            </a:extLst>
          </p:cNvPr>
          <p:cNvSpPr txBox="1"/>
          <p:nvPr/>
        </p:nvSpPr>
        <p:spPr>
          <a:xfrm>
            <a:off x="6413977" y="796507"/>
            <a:ext cx="3968318" cy="646331"/>
          </a:xfrm>
          <a:prstGeom prst="rect">
            <a:avLst/>
          </a:prstGeom>
          <a:noFill/>
        </p:spPr>
        <p:txBody>
          <a:bodyPr wrap="square">
            <a:spAutoFit/>
          </a:bodyPr>
          <a:lstStyle/>
          <a:p>
            <a:pPr algn="l" rtl="0" fontAlgn="base"/>
            <a:r>
              <a:rPr lang="fr-CA" sz="3600" b="0" i="0">
                <a:effectLst/>
                <a:latin typeface="+mj-lt"/>
              </a:rPr>
              <a:t>Menu Commandes</a:t>
            </a:r>
          </a:p>
        </p:txBody>
      </p:sp>
      <p:sp>
        <p:nvSpPr>
          <p:cNvPr id="11" name="ZoneTexte 10">
            <a:extLst>
              <a:ext uri="{FF2B5EF4-FFF2-40B4-BE49-F238E27FC236}">
                <a16:creationId xmlns:a16="http://schemas.microsoft.com/office/drawing/2014/main" id="{76115A6C-3629-4671-8E4D-D99F5CFA4DB8}"/>
              </a:ext>
            </a:extLst>
          </p:cNvPr>
          <p:cNvSpPr txBox="1"/>
          <p:nvPr/>
        </p:nvSpPr>
        <p:spPr>
          <a:xfrm>
            <a:off x="7302940" y="1655256"/>
            <a:ext cx="2190391" cy="461665"/>
          </a:xfrm>
          <a:prstGeom prst="rect">
            <a:avLst/>
          </a:prstGeom>
          <a:noFill/>
        </p:spPr>
        <p:txBody>
          <a:bodyPr wrap="square" rtlCol="0">
            <a:spAutoFit/>
          </a:bodyPr>
          <a:lstStyle/>
          <a:p>
            <a:r>
              <a:rPr lang="fr-CA" sz="2400"/>
              <a:t>Enregistrement</a:t>
            </a:r>
          </a:p>
        </p:txBody>
      </p:sp>
      <p:pic>
        <p:nvPicPr>
          <p:cNvPr id="12" name="Image 11" descr="Une image contenant texte, capture d’écran, noir&#10;&#10;Description générée automatiquement">
            <a:extLst>
              <a:ext uri="{FF2B5EF4-FFF2-40B4-BE49-F238E27FC236}">
                <a16:creationId xmlns:a16="http://schemas.microsoft.com/office/drawing/2014/main" id="{B9F3E3F4-EDD0-4176-AE4E-593CBD761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301" y="3424599"/>
            <a:ext cx="4193668" cy="2359740"/>
          </a:xfrm>
          <a:prstGeom prst="rect">
            <a:avLst/>
          </a:prstGeom>
          <a:ln>
            <a:noFill/>
          </a:ln>
          <a:effectLst>
            <a:outerShdw blurRad="292100" dist="139700" dir="2700000" algn="tl" rotWithShape="0">
              <a:srgbClr val="333333">
                <a:alpha val="65000"/>
              </a:srgbClr>
            </a:outerShdw>
          </a:effectLst>
        </p:spPr>
      </p:pic>
      <p:sp>
        <p:nvSpPr>
          <p:cNvPr id="13" name="ZoneTexte 12">
            <a:extLst>
              <a:ext uri="{FF2B5EF4-FFF2-40B4-BE49-F238E27FC236}">
                <a16:creationId xmlns:a16="http://schemas.microsoft.com/office/drawing/2014/main" id="{0AADAA6B-D0CF-4FBB-B819-3BEF1311FA8A}"/>
              </a:ext>
            </a:extLst>
          </p:cNvPr>
          <p:cNvSpPr txBox="1"/>
          <p:nvPr/>
        </p:nvSpPr>
        <p:spPr>
          <a:xfrm>
            <a:off x="73855" y="1886088"/>
            <a:ext cx="3621275" cy="3477875"/>
          </a:xfrm>
          <a:prstGeom prst="rect">
            <a:avLst/>
          </a:prstGeom>
          <a:noFill/>
        </p:spPr>
        <p:txBody>
          <a:bodyPr wrap="square">
            <a:spAutoFit/>
          </a:bodyPr>
          <a:lstStyle/>
          <a:p>
            <a:pPr fontAlgn="base"/>
            <a:r>
              <a:rPr lang="fr-CA" sz="2000" b="0" i="0">
                <a:effectLst/>
                <a:latin typeface="Source Sans Pro"/>
                <a:ea typeface="Source Sans Pro"/>
              </a:rPr>
              <a:t>Pendant l’enregistrement il est possible de faire une pause sur l’enregistrement et le reprendre ensuite.</a:t>
            </a:r>
            <a:r>
              <a:rPr lang="fr-CA" sz="2000">
                <a:latin typeface="Source Sans Pro"/>
                <a:ea typeface="Source Sans Pro"/>
              </a:rPr>
              <a:t> </a:t>
            </a:r>
            <a:endParaRPr lang="fr-CA" sz="2000" b="0" i="0">
              <a:effectLst/>
              <a:latin typeface="Source Sans Pro" panose="020B0503030403020204" pitchFamily="34" charset="0"/>
              <a:ea typeface="Source Sans Pro"/>
            </a:endParaRPr>
          </a:p>
          <a:p>
            <a:pPr algn="l" rtl="0" fontAlgn="base"/>
            <a:endParaRPr lang="fr-CA" sz="2000">
              <a:latin typeface="Source Sans Pro" panose="020B0503030403020204" pitchFamily="34" charset="0"/>
            </a:endParaRPr>
          </a:p>
          <a:p>
            <a:pPr algn="l" rtl="0" fontAlgn="base"/>
            <a:r>
              <a:rPr lang="fr-CA" sz="2000" b="0" i="0">
                <a:effectLst/>
                <a:latin typeface="Source Sans Pro"/>
                <a:ea typeface="Source Sans Pro"/>
              </a:rPr>
              <a:t>Tous les fichiers enregistrés dans OBS se retrouvent par défaut dans le répertoire Vidéos et </a:t>
            </a:r>
            <a:r>
              <a:rPr lang="fr-CA" sz="2000">
                <a:latin typeface="Source Sans Pro"/>
                <a:ea typeface="Source Sans Pro"/>
              </a:rPr>
              <a:t>s’intitulent</a:t>
            </a:r>
            <a:r>
              <a:rPr lang="fr-CA" sz="2000" b="0" i="0">
                <a:effectLst/>
                <a:latin typeface="Source Sans Pro"/>
                <a:ea typeface="Source Sans Pro"/>
              </a:rPr>
              <a:t> par la date et l’heure du début de l’enregistrement. </a:t>
            </a:r>
          </a:p>
        </p:txBody>
      </p:sp>
    </p:spTree>
    <p:extLst>
      <p:ext uri="{BB962C8B-B14F-4D97-AF65-F5344CB8AC3E}">
        <p14:creationId xmlns:p14="http://schemas.microsoft.com/office/powerpoint/2010/main" val="224645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3">
            <a:extLst>
              <a:ext uri="{28A0092B-C50C-407E-A947-70E740481C1C}">
                <a14:useLocalDpi xmlns:a14="http://schemas.microsoft.com/office/drawing/2010/main" val="0"/>
              </a:ext>
            </a:extLst>
          </a:blip>
          <a:srcRect l="9573" r="11116"/>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8" name="ZoneTexte 7">
            <a:extLst>
              <a:ext uri="{FF2B5EF4-FFF2-40B4-BE49-F238E27FC236}">
                <a16:creationId xmlns:a16="http://schemas.microsoft.com/office/drawing/2014/main" id="{559ED66C-EAF0-4762-8D74-3F5A91A9D467}"/>
              </a:ext>
            </a:extLst>
          </p:cNvPr>
          <p:cNvSpPr txBox="1"/>
          <p:nvPr/>
        </p:nvSpPr>
        <p:spPr>
          <a:xfrm>
            <a:off x="6413977" y="796507"/>
            <a:ext cx="3968318" cy="646331"/>
          </a:xfrm>
          <a:prstGeom prst="rect">
            <a:avLst/>
          </a:prstGeom>
          <a:noFill/>
        </p:spPr>
        <p:txBody>
          <a:bodyPr wrap="square">
            <a:spAutoFit/>
          </a:bodyPr>
          <a:lstStyle/>
          <a:p>
            <a:pPr algn="l" rtl="0" fontAlgn="base"/>
            <a:r>
              <a:rPr lang="fr-CA" sz="3600" b="0" i="0">
                <a:effectLst/>
                <a:latin typeface="+mj-lt"/>
              </a:rPr>
              <a:t>Menu Commandes</a:t>
            </a:r>
          </a:p>
        </p:txBody>
      </p:sp>
      <p:sp>
        <p:nvSpPr>
          <p:cNvPr id="10" name="ZoneTexte 9">
            <a:extLst>
              <a:ext uri="{FF2B5EF4-FFF2-40B4-BE49-F238E27FC236}">
                <a16:creationId xmlns:a16="http://schemas.microsoft.com/office/drawing/2014/main" id="{2F4B8B03-96DF-4990-A158-F168F1996E58}"/>
              </a:ext>
            </a:extLst>
          </p:cNvPr>
          <p:cNvSpPr txBox="1"/>
          <p:nvPr/>
        </p:nvSpPr>
        <p:spPr>
          <a:xfrm>
            <a:off x="6214437" y="1655255"/>
            <a:ext cx="4193668" cy="461665"/>
          </a:xfrm>
          <a:prstGeom prst="rect">
            <a:avLst/>
          </a:prstGeom>
          <a:noFill/>
        </p:spPr>
        <p:txBody>
          <a:bodyPr wrap="square" rtlCol="0">
            <a:spAutoFit/>
          </a:bodyPr>
          <a:lstStyle/>
          <a:p>
            <a:r>
              <a:rPr lang="fr-CA" sz="2400">
                <a:effectLst/>
                <a:latin typeface="Source Sans Pro" panose="020B0503030403020204" pitchFamily="34" charset="0"/>
              </a:rPr>
              <a:t>Diffusion via la caméra virtuelle</a:t>
            </a:r>
            <a:endParaRPr lang="fr-CA" sz="2400"/>
          </a:p>
        </p:txBody>
      </p:sp>
      <p:pic>
        <p:nvPicPr>
          <p:cNvPr id="14" name="Image 13">
            <a:extLst>
              <a:ext uri="{FF2B5EF4-FFF2-40B4-BE49-F238E27FC236}">
                <a16:creationId xmlns:a16="http://schemas.microsoft.com/office/drawing/2014/main" id="{2C6834DC-3DB9-40ED-8EF4-A362AACD2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9257" y="3429000"/>
            <a:ext cx="4097758" cy="2085036"/>
          </a:xfrm>
          <a:prstGeom prst="rect">
            <a:avLst/>
          </a:prstGeom>
          <a:ln>
            <a:noFill/>
          </a:ln>
          <a:effectLst>
            <a:outerShdw blurRad="292100" dist="139700" dir="2700000" algn="tl" rotWithShape="0">
              <a:srgbClr val="333333">
                <a:alpha val="65000"/>
              </a:srgbClr>
            </a:outerShdw>
          </a:effectLst>
        </p:spPr>
      </p:pic>
      <p:sp>
        <p:nvSpPr>
          <p:cNvPr id="15" name="ZoneTexte 14">
            <a:extLst>
              <a:ext uri="{FF2B5EF4-FFF2-40B4-BE49-F238E27FC236}">
                <a16:creationId xmlns:a16="http://schemas.microsoft.com/office/drawing/2014/main" id="{2C146D30-1656-4A74-BE4F-E00F801A1258}"/>
              </a:ext>
            </a:extLst>
          </p:cNvPr>
          <p:cNvSpPr txBox="1"/>
          <p:nvPr/>
        </p:nvSpPr>
        <p:spPr>
          <a:xfrm>
            <a:off x="5243" y="1297225"/>
            <a:ext cx="4263383" cy="4770537"/>
          </a:xfrm>
          <a:prstGeom prst="rect">
            <a:avLst/>
          </a:prstGeom>
          <a:noFill/>
        </p:spPr>
        <p:txBody>
          <a:bodyPr wrap="square">
            <a:spAutoFit/>
          </a:bodyPr>
          <a:lstStyle/>
          <a:p>
            <a:pPr algn="l" rtl="0" fontAlgn="base"/>
            <a:r>
              <a:rPr lang="fr-CA" sz="1600" b="0" i="0">
                <a:effectLst/>
                <a:latin typeface="Source Sans Pro" panose="020B0503030403020204" pitchFamily="34" charset="0"/>
              </a:rPr>
              <a:t>On peut utiliser OBS via Zoom ou Teams facilement. Il s’agit simplement d’utiliser la fonction de caméra virtuelle. </a:t>
            </a:r>
          </a:p>
          <a:p>
            <a:pPr algn="l" rtl="0" fontAlgn="base"/>
            <a:endParaRPr lang="fr-CA" sz="1600" b="0" i="0">
              <a:effectLst/>
              <a:latin typeface="Source Sans Pro" panose="020B0503030403020204" pitchFamily="34" charset="0"/>
            </a:endParaRPr>
          </a:p>
          <a:p>
            <a:pPr algn="l" rtl="0" fontAlgn="base"/>
            <a:r>
              <a:rPr lang="fr-CA" sz="1600" b="0" i="0">
                <a:effectLst/>
                <a:latin typeface="Source Sans Pro" panose="020B0503030403020204" pitchFamily="34" charset="0"/>
              </a:rPr>
              <a:t>En installant OBS sur son ordinateur, la caméra virtuelle d’OBS s’installe comme source potentielle dans Windows, au même titre qu’une webcam. </a:t>
            </a:r>
          </a:p>
          <a:p>
            <a:pPr algn="l" rtl="0" fontAlgn="base"/>
            <a:endParaRPr lang="fr-CA" sz="1600">
              <a:latin typeface="Source Sans Pro" panose="020B0503030403020204" pitchFamily="34" charset="0"/>
            </a:endParaRPr>
          </a:p>
          <a:p>
            <a:pPr algn="l" rtl="0" fontAlgn="base"/>
            <a:r>
              <a:rPr lang="fr-CA" sz="1600" b="0" i="0">
                <a:effectLst/>
                <a:latin typeface="Source Sans Pro" panose="020B0503030403020204" pitchFamily="34" charset="0"/>
              </a:rPr>
              <a:t>Ainsi, on peut prendre dans Teams ou Zoom la caméra virtuelle au lieu de la webcam de son ordinateur. La caméra virtuelle projette ce qui est affiché dans OBS. </a:t>
            </a:r>
          </a:p>
          <a:p>
            <a:pPr algn="l" rtl="0" fontAlgn="base"/>
            <a:endParaRPr lang="fr-CA" sz="1600">
              <a:latin typeface="Source Sans Pro" panose="020B0503030403020204" pitchFamily="34" charset="0"/>
            </a:endParaRPr>
          </a:p>
          <a:p>
            <a:pPr algn="l" rtl="0" fontAlgn="base"/>
            <a:r>
              <a:rPr lang="fr-CA" sz="1600" b="0" i="0">
                <a:effectLst/>
                <a:latin typeface="Source Sans Pro" panose="020B0503030403020204" pitchFamily="34" charset="0"/>
              </a:rPr>
              <a:t>EX : Si la webcam est projetée dans OBS et que Zoom prend la caméra virtuelle d’OBS, la webcam sera affichée dans Zoom avec toutes les modifications que l’on veut ajouter via OBS (sous-titre, recadrage, ajout d’images, etc.). </a:t>
            </a:r>
            <a:endParaRPr lang="fr-CA" sz="1600" b="0" i="0">
              <a:effectLst/>
            </a:endParaRPr>
          </a:p>
        </p:txBody>
      </p:sp>
    </p:spTree>
    <p:extLst>
      <p:ext uri="{BB962C8B-B14F-4D97-AF65-F5344CB8AC3E}">
        <p14:creationId xmlns:p14="http://schemas.microsoft.com/office/powerpoint/2010/main" val="290146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0E4CE8F3-965F-45C5-87FF-C5D213026928}"/>
              </a:ext>
            </a:extLst>
          </p:cNvPr>
          <p:cNvSpPr txBox="1"/>
          <p:nvPr/>
        </p:nvSpPr>
        <p:spPr>
          <a:xfrm>
            <a:off x="590718" y="2004969"/>
            <a:ext cx="6208725" cy="4424097"/>
          </a:xfrm>
          <a:prstGeom prst="rect">
            <a:avLst/>
          </a:prstGeom>
        </p:spPr>
        <p:txBody>
          <a:bodyPr vert="horz" lIns="91440" tIns="45720" rIns="91440" bIns="45720" rtlCol="0" anchor="ctr">
            <a:normAutofit/>
          </a:bodyPr>
          <a:lstStyle/>
          <a:p>
            <a:pPr algn="l" rtl="0" fontAlgn="base"/>
            <a:r>
              <a:rPr lang="fr-CA" sz="2000" b="0" i="0">
                <a:effectLst/>
                <a:latin typeface="Source Sans Pro" panose="020B0503030403020204" pitchFamily="34" charset="0"/>
              </a:rPr>
              <a:t>Dans OBS on configure avant tout des scènes. Chaque scène est une simple source ou une collection de sources que l’on ajoute pour créer une image unique. Lors de la présentation, on appellera chaque scène, une à la fois pour animer la diffusion. </a:t>
            </a:r>
          </a:p>
          <a:p>
            <a:pPr algn="l" rtl="0" fontAlgn="base"/>
            <a:endParaRPr lang="fr-CA" sz="2000">
              <a:latin typeface="Source Sans Pro" panose="020B0503030403020204" pitchFamily="34" charset="0"/>
            </a:endParaRPr>
          </a:p>
          <a:p>
            <a:pPr algn="l" rtl="0" fontAlgn="base"/>
            <a:endParaRPr lang="fr-CA" sz="2000" b="0" i="0">
              <a:effectLst/>
            </a:endParaRPr>
          </a:p>
          <a:p>
            <a:pPr fontAlgn="base"/>
            <a:r>
              <a:rPr lang="fr-CA" sz="2000" b="0" i="0">
                <a:effectLst/>
                <a:latin typeface="Source Sans Pro"/>
                <a:ea typeface="Source Sans Pro"/>
              </a:rPr>
              <a:t>Ex : Comparé à une émission de télé, chaque scène d’OBS est une prise de vue de caméra différente. Ça peut être un gros plan</a:t>
            </a:r>
            <a:r>
              <a:rPr lang="fr-CA" sz="2000">
                <a:latin typeface="Source Sans Pro"/>
                <a:ea typeface="Source Sans Pro"/>
              </a:rPr>
              <a:t> </a:t>
            </a:r>
            <a:r>
              <a:rPr lang="fr-CA" sz="2000" b="0" i="0">
                <a:effectLst/>
                <a:latin typeface="Source Sans Pro"/>
                <a:ea typeface="Source Sans Pro"/>
              </a:rPr>
              <a:t>(scène 1) ou un plan large (scène 2) ou encore un tableau avec un présentateur en avant plan (scène 3). </a:t>
            </a:r>
          </a:p>
          <a:p>
            <a:pPr>
              <a:lnSpc>
                <a:spcPct val="90000"/>
              </a:lnSpc>
              <a:spcAft>
                <a:spcPts val="600"/>
              </a:spcAft>
            </a:pPr>
            <a:endParaRPr lang="en-US" sz="20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2">
            <a:extLst>
              <a:ext uri="{28A0092B-C50C-407E-A947-70E740481C1C}">
                <a14:useLocalDpi xmlns:a14="http://schemas.microsoft.com/office/drawing/2010/main" val="0"/>
              </a:ext>
            </a:extLst>
          </a:blip>
          <a:srcRect l="126" r="1665" b="-4"/>
          <a:stretch/>
        </p:blipFill>
        <p:spPr>
          <a:xfrm>
            <a:off x="7083423" y="581892"/>
            <a:ext cx="4397433" cy="2518756"/>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exte, capture d’écran, moniteur, écran&#10;&#10;Description générée automatiquement">
            <a:extLst>
              <a:ext uri="{FF2B5EF4-FFF2-40B4-BE49-F238E27FC236}">
                <a16:creationId xmlns:a16="http://schemas.microsoft.com/office/drawing/2014/main" id="{7CF10ABA-FD6C-460E-88F3-E1DA52095C78}"/>
              </a:ext>
            </a:extLst>
          </p:cNvPr>
          <p:cNvPicPr>
            <a:picLocks noChangeAspect="1"/>
          </p:cNvPicPr>
          <p:nvPr/>
        </p:nvPicPr>
        <p:blipFill rotWithShape="1">
          <a:blip r:embed="rId3">
            <a:extLst>
              <a:ext uri="{28A0092B-C50C-407E-A947-70E740481C1C}">
                <a14:useLocalDpi xmlns:a14="http://schemas.microsoft.com/office/drawing/2010/main" val="0"/>
              </a:ext>
            </a:extLst>
          </a:blip>
          <a:srcRect t="4893" r="1" b="1"/>
          <a:stretch/>
        </p:blipFill>
        <p:spPr>
          <a:xfrm>
            <a:off x="7083423" y="3707894"/>
            <a:ext cx="4395569" cy="2518756"/>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6" name="ZoneTexte 5">
            <a:extLst>
              <a:ext uri="{FF2B5EF4-FFF2-40B4-BE49-F238E27FC236}">
                <a16:creationId xmlns:a16="http://schemas.microsoft.com/office/drawing/2014/main" id="{9292EA6D-2541-49C5-8302-82F5717A4C07}"/>
              </a:ext>
            </a:extLst>
          </p:cNvPr>
          <p:cNvSpPr txBox="1"/>
          <p:nvPr/>
        </p:nvSpPr>
        <p:spPr>
          <a:xfrm>
            <a:off x="7534122" y="1119673"/>
            <a:ext cx="3853543" cy="1200329"/>
          </a:xfrm>
          <a:prstGeom prst="rect">
            <a:avLst/>
          </a:prstGeom>
          <a:noFill/>
        </p:spPr>
        <p:txBody>
          <a:bodyPr wrap="square" lIns="91440" tIns="45720" rIns="91440" bIns="45720" rtlCol="0" anchor="t">
            <a:spAutoFit/>
          </a:bodyPr>
          <a:lstStyle/>
          <a:p>
            <a:r>
              <a:rPr lang="en-US" sz="5400"/>
              <a:t>Les s</a:t>
            </a:r>
            <a:r>
              <a:rPr lang="fr-CA" sz="5400"/>
              <a:t>cènes</a:t>
            </a:r>
          </a:p>
          <a:p>
            <a:endParaRPr lang="fr-CA"/>
          </a:p>
        </p:txBody>
      </p:sp>
      <p:sp>
        <p:nvSpPr>
          <p:cNvPr id="8" name="ZoneTexte 7">
            <a:extLst>
              <a:ext uri="{FF2B5EF4-FFF2-40B4-BE49-F238E27FC236}">
                <a16:creationId xmlns:a16="http://schemas.microsoft.com/office/drawing/2014/main" id="{CE5462DA-E7B1-405E-8AAD-C16C4D914624}"/>
              </a:ext>
            </a:extLst>
          </p:cNvPr>
          <p:cNvSpPr txBox="1"/>
          <p:nvPr/>
        </p:nvSpPr>
        <p:spPr>
          <a:xfrm>
            <a:off x="7534122" y="4194495"/>
            <a:ext cx="3365692" cy="1077218"/>
          </a:xfrm>
          <a:prstGeom prst="rect">
            <a:avLst/>
          </a:prstGeom>
          <a:noFill/>
        </p:spPr>
        <p:txBody>
          <a:bodyPr wrap="square" rtlCol="0">
            <a:spAutoFit/>
          </a:bodyPr>
          <a:lstStyle/>
          <a:p>
            <a:r>
              <a:rPr lang="fr-CA" sz="1600">
                <a:solidFill>
                  <a:schemeClr val="bg1"/>
                </a:solidFill>
              </a:rPr>
              <a:t> Boutons du menu Scènes:</a:t>
            </a:r>
          </a:p>
          <a:p>
            <a:r>
              <a:rPr lang="fr-CA" sz="1600">
                <a:solidFill>
                  <a:schemeClr val="bg1"/>
                </a:solidFill>
              </a:rPr>
              <a:t>1- Ajouter une scène</a:t>
            </a:r>
          </a:p>
          <a:p>
            <a:r>
              <a:rPr lang="fr-CA" sz="1600">
                <a:solidFill>
                  <a:schemeClr val="bg1"/>
                </a:solidFill>
              </a:rPr>
              <a:t>2- Supprimer une scène</a:t>
            </a:r>
          </a:p>
          <a:p>
            <a:r>
              <a:rPr lang="fr-CA" sz="1600">
                <a:solidFill>
                  <a:schemeClr val="bg1"/>
                </a:solidFill>
              </a:rPr>
              <a:t>3- Déplacer l’ordre des scènes</a:t>
            </a:r>
            <a:r>
              <a:rPr lang="fr-CA" sz="1600"/>
              <a:t> </a:t>
            </a:r>
          </a:p>
        </p:txBody>
      </p:sp>
    </p:spTree>
    <p:extLst>
      <p:ext uri="{BB962C8B-B14F-4D97-AF65-F5344CB8AC3E}">
        <p14:creationId xmlns:p14="http://schemas.microsoft.com/office/powerpoint/2010/main" val="63513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0E4CE8F3-965F-45C5-87FF-C5D213026928}"/>
              </a:ext>
            </a:extLst>
          </p:cNvPr>
          <p:cNvSpPr txBox="1"/>
          <p:nvPr/>
        </p:nvSpPr>
        <p:spPr>
          <a:xfrm>
            <a:off x="226504" y="2315845"/>
            <a:ext cx="6572940" cy="4113221"/>
          </a:xfrm>
          <a:prstGeom prst="rect">
            <a:avLst/>
          </a:prstGeom>
        </p:spPr>
        <p:txBody>
          <a:bodyPr vert="horz" lIns="91440" tIns="45720" rIns="91440" bIns="45720" rtlCol="0" anchor="ctr">
            <a:normAutofit fontScale="92500" lnSpcReduction="10000"/>
          </a:bodyPr>
          <a:lstStyle/>
          <a:p>
            <a:pPr algn="l" rtl="0" fontAlgn="base"/>
            <a:r>
              <a:rPr lang="fr-CA" sz="2000" b="0" i="0">
                <a:effectLst/>
                <a:latin typeface="Source Sans Pro" panose="020B0503030403020204" pitchFamily="34" charset="0"/>
              </a:rPr>
              <a:t>Pour ajouter une scène, il s’agit de cliquer sur le + et de taper un nom à la scène. Une fois la scène créée, on peut afficher les options de modifications de la scène en faisant un clic-droit sur le nom de la scène. </a:t>
            </a:r>
          </a:p>
          <a:p>
            <a:pPr algn="l" rtl="0" fontAlgn="base"/>
            <a:endParaRPr lang="fr-CA" sz="2000" b="0" i="0">
              <a:effectLst/>
            </a:endParaRPr>
          </a:p>
          <a:p>
            <a:pPr algn="l" rtl="0" fontAlgn="base"/>
            <a:endParaRPr lang="fr-CA" sz="2000" b="0" i="0">
              <a:effectLst/>
            </a:endParaRPr>
          </a:p>
          <a:p>
            <a:pPr algn="l" rtl="0" fontAlgn="base"/>
            <a:r>
              <a:rPr lang="fr-CA" sz="2000">
                <a:latin typeface="Source Sans Pro" panose="020B0503030403020204" pitchFamily="34" charset="0"/>
              </a:rPr>
              <a:t>Pendant la diffusion, o</a:t>
            </a:r>
            <a:r>
              <a:rPr lang="fr-CA" sz="2000" b="0" i="0">
                <a:effectLst/>
                <a:latin typeface="Source Sans Pro" panose="020B0503030403020204" pitchFamily="34" charset="0"/>
              </a:rPr>
              <a:t>n peut changer de scène à tout moment en cliquant sur une autre scène. Il n’est pas nécessaire de respecter l’ordre d’affichage. </a:t>
            </a:r>
          </a:p>
          <a:p>
            <a:pPr algn="l" rtl="0" fontAlgn="base"/>
            <a:endParaRPr lang="fr-CA" sz="2000" b="0" i="0">
              <a:effectLst/>
            </a:endParaRPr>
          </a:p>
          <a:p>
            <a:pPr algn="l" rtl="0" fontAlgn="base"/>
            <a:endParaRPr lang="fr-CA" sz="2000" b="0" i="0">
              <a:effectLst/>
            </a:endParaRPr>
          </a:p>
          <a:p>
            <a:pPr algn="l" rtl="0" fontAlgn="base"/>
            <a:r>
              <a:rPr lang="fr-CA" sz="2000" b="0" i="0">
                <a:effectLst/>
                <a:latin typeface="Source Sans Pro" panose="020B0503030403020204" pitchFamily="34" charset="0"/>
              </a:rPr>
              <a:t>Chaque scène est indépendante des autres scènes. Elles contiennent chacune leurs propres sources. </a:t>
            </a:r>
            <a:endParaRPr lang="fr-CA" sz="2000" b="0" i="0">
              <a:effectLst/>
            </a:endParaRPr>
          </a:p>
          <a:p>
            <a:pPr algn="l" rtl="0" fontAlgn="base"/>
            <a:r>
              <a:rPr lang="fr-CA" sz="1800" b="0" i="0">
                <a:effectLst/>
                <a:latin typeface="Source Sans Pro" panose="020B0503030403020204" pitchFamily="34" charset="0"/>
              </a:rPr>
              <a:t> </a:t>
            </a:r>
            <a:endParaRPr lang="fr-CA" sz="2000" b="0" i="0">
              <a:effectLst/>
            </a:endParaRPr>
          </a:p>
          <a:p>
            <a:pPr>
              <a:lnSpc>
                <a:spcPct val="90000"/>
              </a:lnSpc>
              <a:spcAft>
                <a:spcPts val="600"/>
              </a:spcAft>
            </a:pPr>
            <a:endParaRPr lang="en-US" sz="20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2">
            <a:extLst>
              <a:ext uri="{28A0092B-C50C-407E-A947-70E740481C1C}">
                <a14:useLocalDpi xmlns:a14="http://schemas.microsoft.com/office/drawing/2010/main" val="0"/>
              </a:ext>
            </a:extLst>
          </a:blip>
          <a:srcRect l="126" r="1665" b="-4"/>
          <a:stretch/>
        </p:blipFill>
        <p:spPr>
          <a:xfrm>
            <a:off x="7083423" y="581892"/>
            <a:ext cx="4397433" cy="2518756"/>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exte, capture d’écran, moniteur, écran&#10;&#10;Description générée automatiquement">
            <a:extLst>
              <a:ext uri="{FF2B5EF4-FFF2-40B4-BE49-F238E27FC236}">
                <a16:creationId xmlns:a16="http://schemas.microsoft.com/office/drawing/2014/main" id="{7CF10ABA-FD6C-460E-88F3-E1DA52095C78}"/>
              </a:ext>
            </a:extLst>
          </p:cNvPr>
          <p:cNvPicPr>
            <a:picLocks noChangeAspect="1"/>
          </p:cNvPicPr>
          <p:nvPr/>
        </p:nvPicPr>
        <p:blipFill rotWithShape="1">
          <a:blip r:embed="rId3">
            <a:extLst>
              <a:ext uri="{28A0092B-C50C-407E-A947-70E740481C1C}">
                <a14:useLocalDpi xmlns:a14="http://schemas.microsoft.com/office/drawing/2010/main" val="0"/>
              </a:ext>
            </a:extLst>
          </a:blip>
          <a:srcRect t="4893" r="1" b="1"/>
          <a:stretch/>
        </p:blipFill>
        <p:spPr>
          <a:xfrm>
            <a:off x="7083423" y="3707894"/>
            <a:ext cx="4395569" cy="2518756"/>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6" name="ZoneTexte 5">
            <a:extLst>
              <a:ext uri="{FF2B5EF4-FFF2-40B4-BE49-F238E27FC236}">
                <a16:creationId xmlns:a16="http://schemas.microsoft.com/office/drawing/2014/main" id="{9292EA6D-2541-49C5-8302-82F5717A4C07}"/>
              </a:ext>
            </a:extLst>
          </p:cNvPr>
          <p:cNvSpPr txBox="1"/>
          <p:nvPr/>
        </p:nvSpPr>
        <p:spPr>
          <a:xfrm>
            <a:off x="7534122" y="1119673"/>
            <a:ext cx="3853543" cy="1200329"/>
          </a:xfrm>
          <a:prstGeom prst="rect">
            <a:avLst/>
          </a:prstGeom>
          <a:noFill/>
        </p:spPr>
        <p:txBody>
          <a:bodyPr wrap="square" lIns="91440" tIns="45720" rIns="91440" bIns="45720" rtlCol="0" anchor="t">
            <a:spAutoFit/>
          </a:bodyPr>
          <a:lstStyle/>
          <a:p>
            <a:r>
              <a:rPr lang="en-US" sz="5400"/>
              <a:t>Les s</a:t>
            </a:r>
            <a:r>
              <a:rPr lang="fr-CA" sz="5400"/>
              <a:t>cènes</a:t>
            </a:r>
          </a:p>
          <a:p>
            <a:endParaRPr lang="fr-CA"/>
          </a:p>
        </p:txBody>
      </p:sp>
      <p:sp>
        <p:nvSpPr>
          <p:cNvPr id="8" name="ZoneTexte 7">
            <a:extLst>
              <a:ext uri="{FF2B5EF4-FFF2-40B4-BE49-F238E27FC236}">
                <a16:creationId xmlns:a16="http://schemas.microsoft.com/office/drawing/2014/main" id="{CE5462DA-E7B1-405E-8AAD-C16C4D914624}"/>
              </a:ext>
            </a:extLst>
          </p:cNvPr>
          <p:cNvSpPr txBox="1"/>
          <p:nvPr/>
        </p:nvSpPr>
        <p:spPr>
          <a:xfrm>
            <a:off x="7534122" y="4194495"/>
            <a:ext cx="3365692" cy="1077218"/>
          </a:xfrm>
          <a:prstGeom prst="rect">
            <a:avLst/>
          </a:prstGeom>
          <a:noFill/>
        </p:spPr>
        <p:txBody>
          <a:bodyPr wrap="square" rtlCol="0">
            <a:spAutoFit/>
          </a:bodyPr>
          <a:lstStyle/>
          <a:p>
            <a:r>
              <a:rPr lang="fr-CA" sz="1600">
                <a:solidFill>
                  <a:schemeClr val="bg1"/>
                </a:solidFill>
              </a:rPr>
              <a:t> Boutons du menu Scènes:</a:t>
            </a:r>
          </a:p>
          <a:p>
            <a:r>
              <a:rPr lang="fr-CA" sz="1600">
                <a:solidFill>
                  <a:schemeClr val="bg1"/>
                </a:solidFill>
              </a:rPr>
              <a:t>1- Ajouter une scène</a:t>
            </a:r>
          </a:p>
          <a:p>
            <a:r>
              <a:rPr lang="fr-CA" sz="1600">
                <a:solidFill>
                  <a:schemeClr val="bg1"/>
                </a:solidFill>
              </a:rPr>
              <a:t>2- Supprimer une scène</a:t>
            </a:r>
          </a:p>
          <a:p>
            <a:r>
              <a:rPr lang="fr-CA" sz="1600">
                <a:solidFill>
                  <a:schemeClr val="bg1"/>
                </a:solidFill>
              </a:rPr>
              <a:t>3- Déplacer l’ordre des scènes</a:t>
            </a:r>
            <a:r>
              <a:rPr lang="fr-CA" sz="1600"/>
              <a:t> </a:t>
            </a:r>
          </a:p>
        </p:txBody>
      </p:sp>
    </p:spTree>
    <p:extLst>
      <p:ext uri="{BB962C8B-B14F-4D97-AF65-F5344CB8AC3E}">
        <p14:creationId xmlns:p14="http://schemas.microsoft.com/office/powerpoint/2010/main" val="419224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0E4CE8F3-965F-45C5-87FF-C5D213026928}"/>
              </a:ext>
            </a:extLst>
          </p:cNvPr>
          <p:cNvSpPr txBox="1"/>
          <p:nvPr/>
        </p:nvSpPr>
        <p:spPr>
          <a:xfrm>
            <a:off x="226504" y="2315845"/>
            <a:ext cx="6572940" cy="4113221"/>
          </a:xfrm>
          <a:prstGeom prst="rect">
            <a:avLst/>
          </a:prstGeom>
        </p:spPr>
        <p:txBody>
          <a:bodyPr vert="horz" lIns="91440" tIns="45720" rIns="91440" bIns="45720" rtlCol="0" anchor="ctr">
            <a:normAutofit/>
          </a:bodyPr>
          <a:lstStyle/>
          <a:p>
            <a:pPr algn="l" rtl="0" fontAlgn="base"/>
            <a:r>
              <a:rPr lang="fr-CA" sz="2400" b="0" i="0">
                <a:effectLst/>
                <a:latin typeface="Source Sans Pro" panose="020B0503030403020204" pitchFamily="34" charset="0"/>
              </a:rPr>
              <a:t>Une source est un élément d’une scène. Ça peut être une webcam, une page web, une animation, une vidéo, un PowerPoint etc. </a:t>
            </a:r>
          </a:p>
          <a:p>
            <a:pPr algn="l" rtl="0" fontAlgn="base"/>
            <a:endParaRPr lang="fr-CA" sz="2400">
              <a:latin typeface="Source Sans Pro" panose="020B0503030403020204" pitchFamily="34" charset="0"/>
            </a:endParaRPr>
          </a:p>
          <a:p>
            <a:pPr algn="l" rtl="0" fontAlgn="base"/>
            <a:endParaRPr lang="fr-CA" sz="2400" b="0" i="0">
              <a:effectLst/>
            </a:endParaRPr>
          </a:p>
          <a:p>
            <a:pPr algn="l" rtl="0" fontAlgn="base"/>
            <a:r>
              <a:rPr lang="fr-CA" sz="2400" b="0" i="0">
                <a:effectLst/>
                <a:latin typeface="Source Sans Pro"/>
                <a:ea typeface="Source Sans Pro"/>
              </a:rPr>
              <a:t>Chaque source peut être redimensionnée dans la scène et </a:t>
            </a:r>
            <a:r>
              <a:rPr lang="fr-CA" sz="2400">
                <a:latin typeface="Source Sans Pro"/>
                <a:ea typeface="Source Sans Pro"/>
              </a:rPr>
              <a:t>placée</a:t>
            </a:r>
            <a:r>
              <a:rPr lang="fr-CA" sz="2400" b="0" i="0">
                <a:effectLst/>
                <a:latin typeface="Source Sans Pro"/>
                <a:ea typeface="Source Sans Pro"/>
              </a:rPr>
              <a:t> en superposition. Ainsi, les diverses sources forment une image unique dans la scène. </a:t>
            </a:r>
          </a:p>
          <a:p>
            <a:pPr>
              <a:lnSpc>
                <a:spcPct val="90000"/>
              </a:lnSpc>
              <a:spcAft>
                <a:spcPts val="600"/>
              </a:spcAft>
            </a:pPr>
            <a:endParaRPr lang="en-US" sz="20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2">
            <a:extLst>
              <a:ext uri="{28A0092B-C50C-407E-A947-70E740481C1C}">
                <a14:useLocalDpi xmlns:a14="http://schemas.microsoft.com/office/drawing/2010/main" val="0"/>
              </a:ext>
            </a:extLst>
          </a:blip>
          <a:srcRect l="126" r="1665" b="-4"/>
          <a:stretch/>
        </p:blipFill>
        <p:spPr>
          <a:xfrm>
            <a:off x="7083423" y="581892"/>
            <a:ext cx="4397433" cy="2518756"/>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6" name="ZoneTexte 5">
            <a:extLst>
              <a:ext uri="{FF2B5EF4-FFF2-40B4-BE49-F238E27FC236}">
                <a16:creationId xmlns:a16="http://schemas.microsoft.com/office/drawing/2014/main" id="{9292EA6D-2541-49C5-8302-82F5717A4C07}"/>
              </a:ext>
            </a:extLst>
          </p:cNvPr>
          <p:cNvSpPr txBox="1"/>
          <p:nvPr/>
        </p:nvSpPr>
        <p:spPr>
          <a:xfrm>
            <a:off x="7534122" y="1119673"/>
            <a:ext cx="3853543" cy="1200329"/>
          </a:xfrm>
          <a:prstGeom prst="rect">
            <a:avLst/>
          </a:prstGeom>
          <a:noFill/>
        </p:spPr>
        <p:txBody>
          <a:bodyPr wrap="square" lIns="91440" tIns="45720" rIns="91440" bIns="45720" rtlCol="0" anchor="t">
            <a:spAutoFit/>
          </a:bodyPr>
          <a:lstStyle/>
          <a:p>
            <a:r>
              <a:rPr lang="en-US" sz="5400"/>
              <a:t>Les sources</a:t>
            </a:r>
          </a:p>
          <a:p>
            <a:endParaRPr lang="fr-CA"/>
          </a:p>
        </p:txBody>
      </p:sp>
      <p:sp>
        <p:nvSpPr>
          <p:cNvPr id="8" name="ZoneTexte 7">
            <a:extLst>
              <a:ext uri="{FF2B5EF4-FFF2-40B4-BE49-F238E27FC236}">
                <a16:creationId xmlns:a16="http://schemas.microsoft.com/office/drawing/2014/main" id="{CE5462DA-E7B1-405E-8AAD-C16C4D914624}"/>
              </a:ext>
            </a:extLst>
          </p:cNvPr>
          <p:cNvSpPr txBox="1"/>
          <p:nvPr/>
        </p:nvSpPr>
        <p:spPr>
          <a:xfrm>
            <a:off x="7534122" y="4194495"/>
            <a:ext cx="3365692" cy="1077218"/>
          </a:xfrm>
          <a:prstGeom prst="rect">
            <a:avLst/>
          </a:prstGeom>
          <a:noFill/>
        </p:spPr>
        <p:txBody>
          <a:bodyPr wrap="square" rtlCol="0">
            <a:spAutoFit/>
          </a:bodyPr>
          <a:lstStyle/>
          <a:p>
            <a:r>
              <a:rPr lang="fr-CA" sz="1600">
                <a:solidFill>
                  <a:schemeClr val="bg1"/>
                </a:solidFill>
              </a:rPr>
              <a:t> Boutons du menu Scènes:</a:t>
            </a:r>
          </a:p>
          <a:p>
            <a:r>
              <a:rPr lang="fr-CA" sz="1600">
                <a:solidFill>
                  <a:schemeClr val="bg1"/>
                </a:solidFill>
              </a:rPr>
              <a:t>1- Ajouter une scène</a:t>
            </a:r>
          </a:p>
          <a:p>
            <a:r>
              <a:rPr lang="fr-CA" sz="1600">
                <a:solidFill>
                  <a:schemeClr val="bg1"/>
                </a:solidFill>
              </a:rPr>
              <a:t>2- Supprimer une scène</a:t>
            </a:r>
          </a:p>
          <a:p>
            <a:r>
              <a:rPr lang="fr-CA" sz="1600">
                <a:solidFill>
                  <a:schemeClr val="bg1"/>
                </a:solidFill>
              </a:rPr>
              <a:t>3- Déplacer l’ordre des scènes</a:t>
            </a:r>
            <a:r>
              <a:rPr lang="fr-CA" sz="1600"/>
              <a:t> </a:t>
            </a:r>
          </a:p>
        </p:txBody>
      </p:sp>
      <p:pic>
        <p:nvPicPr>
          <p:cNvPr id="9" name="Image 8" descr="Une image contenant texte, moniteur, capture d’écran, écran&#10;&#10;Description générée automatiquement">
            <a:extLst>
              <a:ext uri="{FF2B5EF4-FFF2-40B4-BE49-F238E27FC236}">
                <a16:creationId xmlns:a16="http://schemas.microsoft.com/office/drawing/2014/main" id="{7D3284C6-EF79-4CCE-81FE-6D4BCE14E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948" y="3648432"/>
            <a:ext cx="4538911" cy="2637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78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0E4CE8F3-965F-45C5-87FF-C5D213026928}"/>
              </a:ext>
            </a:extLst>
          </p:cNvPr>
          <p:cNvSpPr txBox="1"/>
          <p:nvPr/>
        </p:nvSpPr>
        <p:spPr>
          <a:xfrm>
            <a:off x="947956" y="1333851"/>
            <a:ext cx="5470422" cy="5095216"/>
          </a:xfrm>
          <a:prstGeom prst="rect">
            <a:avLst/>
          </a:prstGeom>
        </p:spPr>
        <p:txBody>
          <a:bodyPr vert="horz" lIns="91440" tIns="45720" rIns="91440" bIns="45720" rtlCol="0" anchor="ctr">
            <a:normAutofit/>
          </a:bodyPr>
          <a:lstStyle/>
          <a:p>
            <a:pPr algn="l" rtl="0" fontAlgn="base"/>
            <a:r>
              <a:rPr lang="fr-CA" sz="2400" b="0" i="0">
                <a:effectLst/>
                <a:latin typeface="Source Sans Pro" panose="020B0503030403020204" pitchFamily="34" charset="0"/>
              </a:rPr>
              <a:t>Boutons du menu Sources</a:t>
            </a:r>
          </a:p>
          <a:p>
            <a:pPr algn="l" rtl="0" fontAlgn="base"/>
            <a:endParaRPr lang="fr-CA" sz="2400" b="0" i="0">
              <a:effectLst/>
              <a:latin typeface="Source Sans Pro" panose="020B0503030403020204" pitchFamily="34" charset="0"/>
            </a:endParaRPr>
          </a:p>
          <a:p>
            <a:pPr marL="457200" indent="-457200" algn="l" rtl="0" fontAlgn="base">
              <a:buFont typeface="+mj-lt"/>
              <a:buAutoNum type="arabicPeriod"/>
            </a:pPr>
            <a:r>
              <a:rPr lang="fr-CA" sz="2400" b="0" i="0">
                <a:effectLst/>
              </a:rPr>
              <a:t>Ajouter une source</a:t>
            </a:r>
          </a:p>
          <a:p>
            <a:pPr marL="457200" indent="-457200" algn="l" rtl="0" fontAlgn="base">
              <a:buFont typeface="+mj-lt"/>
              <a:buAutoNum type="arabicPeriod"/>
            </a:pPr>
            <a:r>
              <a:rPr lang="fr-CA" sz="2400"/>
              <a:t>Supprimer une source</a:t>
            </a:r>
          </a:p>
          <a:p>
            <a:pPr marL="457200" indent="-457200" algn="l" rtl="0" fontAlgn="base">
              <a:buFont typeface="+mj-lt"/>
              <a:buAutoNum type="arabicPeriod"/>
            </a:pPr>
            <a:r>
              <a:rPr lang="fr-CA" sz="2400" b="0" i="0">
                <a:effectLst/>
              </a:rPr>
              <a:t>Paramètres de la source sélectionnée</a:t>
            </a:r>
          </a:p>
          <a:p>
            <a:pPr marL="457200" indent="-457200" algn="l" rtl="0" fontAlgn="base">
              <a:buFont typeface="+mj-lt"/>
              <a:buAutoNum type="arabicPeriod"/>
            </a:pPr>
            <a:r>
              <a:rPr lang="fr-CA" sz="2400"/>
              <a:t>Déplacer l’ordre de la source</a:t>
            </a:r>
            <a:endParaRPr lang="fr-CA" sz="2400" b="0" i="0">
              <a:effectLst/>
            </a:endParaRPr>
          </a:p>
          <a:p>
            <a:pPr>
              <a:lnSpc>
                <a:spcPct val="90000"/>
              </a:lnSpc>
              <a:spcAft>
                <a:spcPts val="600"/>
              </a:spcAft>
            </a:pPr>
            <a:endParaRPr lang="en-US" sz="20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2">
            <a:extLst>
              <a:ext uri="{28A0092B-C50C-407E-A947-70E740481C1C}">
                <a14:useLocalDpi xmlns:a14="http://schemas.microsoft.com/office/drawing/2010/main" val="0"/>
              </a:ext>
            </a:extLst>
          </a:blip>
          <a:srcRect l="126" r="1665" b="-4"/>
          <a:stretch/>
        </p:blipFill>
        <p:spPr>
          <a:xfrm>
            <a:off x="7083423" y="581892"/>
            <a:ext cx="4397433" cy="2518756"/>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6" name="ZoneTexte 5">
            <a:extLst>
              <a:ext uri="{FF2B5EF4-FFF2-40B4-BE49-F238E27FC236}">
                <a16:creationId xmlns:a16="http://schemas.microsoft.com/office/drawing/2014/main" id="{9292EA6D-2541-49C5-8302-82F5717A4C07}"/>
              </a:ext>
            </a:extLst>
          </p:cNvPr>
          <p:cNvSpPr txBox="1"/>
          <p:nvPr/>
        </p:nvSpPr>
        <p:spPr>
          <a:xfrm>
            <a:off x="7534122" y="1119673"/>
            <a:ext cx="3853543" cy="1200329"/>
          </a:xfrm>
          <a:prstGeom prst="rect">
            <a:avLst/>
          </a:prstGeom>
          <a:noFill/>
        </p:spPr>
        <p:txBody>
          <a:bodyPr wrap="square" lIns="91440" tIns="45720" rIns="91440" bIns="45720" rtlCol="0" anchor="t">
            <a:spAutoFit/>
          </a:bodyPr>
          <a:lstStyle/>
          <a:p>
            <a:r>
              <a:rPr lang="en-US" sz="5400"/>
              <a:t>Les sources</a:t>
            </a:r>
          </a:p>
          <a:p>
            <a:endParaRPr lang="fr-CA"/>
          </a:p>
        </p:txBody>
      </p:sp>
      <p:sp>
        <p:nvSpPr>
          <p:cNvPr id="8" name="ZoneTexte 7">
            <a:extLst>
              <a:ext uri="{FF2B5EF4-FFF2-40B4-BE49-F238E27FC236}">
                <a16:creationId xmlns:a16="http://schemas.microsoft.com/office/drawing/2014/main" id="{CE5462DA-E7B1-405E-8AAD-C16C4D914624}"/>
              </a:ext>
            </a:extLst>
          </p:cNvPr>
          <p:cNvSpPr txBox="1"/>
          <p:nvPr/>
        </p:nvSpPr>
        <p:spPr>
          <a:xfrm>
            <a:off x="7534122" y="4194495"/>
            <a:ext cx="3365692" cy="1077218"/>
          </a:xfrm>
          <a:prstGeom prst="rect">
            <a:avLst/>
          </a:prstGeom>
          <a:noFill/>
        </p:spPr>
        <p:txBody>
          <a:bodyPr wrap="square" rtlCol="0">
            <a:spAutoFit/>
          </a:bodyPr>
          <a:lstStyle/>
          <a:p>
            <a:r>
              <a:rPr lang="fr-CA" sz="1600">
                <a:solidFill>
                  <a:schemeClr val="bg1"/>
                </a:solidFill>
              </a:rPr>
              <a:t> Boutons du menu Scènes:</a:t>
            </a:r>
          </a:p>
          <a:p>
            <a:r>
              <a:rPr lang="fr-CA" sz="1600">
                <a:solidFill>
                  <a:schemeClr val="bg1"/>
                </a:solidFill>
              </a:rPr>
              <a:t>1- Ajouter une scène</a:t>
            </a:r>
          </a:p>
          <a:p>
            <a:r>
              <a:rPr lang="fr-CA" sz="1600">
                <a:solidFill>
                  <a:schemeClr val="bg1"/>
                </a:solidFill>
              </a:rPr>
              <a:t>2- Supprimer une scène</a:t>
            </a:r>
          </a:p>
          <a:p>
            <a:r>
              <a:rPr lang="fr-CA" sz="1600">
                <a:solidFill>
                  <a:schemeClr val="bg1"/>
                </a:solidFill>
              </a:rPr>
              <a:t>3- Déplacer l’ordre des scènes</a:t>
            </a:r>
            <a:r>
              <a:rPr lang="fr-CA" sz="1600"/>
              <a:t> </a:t>
            </a:r>
          </a:p>
        </p:txBody>
      </p:sp>
      <p:pic>
        <p:nvPicPr>
          <p:cNvPr id="9" name="Image 8" descr="Une image contenant texte, moniteur, capture d’écran, écran&#10;&#10;Description générée automatiquement">
            <a:extLst>
              <a:ext uri="{FF2B5EF4-FFF2-40B4-BE49-F238E27FC236}">
                <a16:creationId xmlns:a16="http://schemas.microsoft.com/office/drawing/2014/main" id="{7D3284C6-EF79-4CCE-81FE-6D4BCE14E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948" y="3648432"/>
            <a:ext cx="4538911" cy="2637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3648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0E4CE8F3-965F-45C5-87FF-C5D213026928}"/>
              </a:ext>
            </a:extLst>
          </p:cNvPr>
          <p:cNvSpPr txBox="1"/>
          <p:nvPr/>
        </p:nvSpPr>
        <p:spPr>
          <a:xfrm>
            <a:off x="226504" y="2315845"/>
            <a:ext cx="6572940" cy="4113221"/>
          </a:xfrm>
          <a:prstGeom prst="rect">
            <a:avLst/>
          </a:prstGeom>
        </p:spPr>
        <p:txBody>
          <a:bodyPr vert="horz" lIns="91440" tIns="45720" rIns="91440" bIns="45720" rtlCol="0" anchor="ctr">
            <a:normAutofit/>
          </a:bodyPr>
          <a:lstStyle/>
          <a:p>
            <a:pPr algn="l" rtl="0" fontAlgn="base"/>
            <a:r>
              <a:rPr lang="fr-CA" sz="2400" b="0" i="0">
                <a:effectLst/>
                <a:latin typeface="Source Sans Pro" panose="020B0503030403020204" pitchFamily="34" charset="0"/>
              </a:rPr>
              <a:t>Contrairement aux scènes, l’ordre des sources dans la liste est très important. </a:t>
            </a:r>
          </a:p>
          <a:p>
            <a:pPr algn="l" rtl="0" fontAlgn="base"/>
            <a:endParaRPr lang="fr-CA" sz="2400">
              <a:latin typeface="Source Sans Pro" panose="020B0503030403020204" pitchFamily="34" charset="0"/>
            </a:endParaRPr>
          </a:p>
          <a:p>
            <a:pPr algn="l" rtl="0" fontAlgn="base"/>
            <a:r>
              <a:rPr lang="fr-CA" sz="2400" b="0" i="0">
                <a:effectLst/>
                <a:latin typeface="Source Sans Pro"/>
                <a:ea typeface="Source Sans Pro"/>
              </a:rPr>
              <a:t>Chaque source est considérée </a:t>
            </a:r>
            <a:r>
              <a:rPr lang="fr-CA" sz="2400">
                <a:latin typeface="Source Sans Pro"/>
                <a:ea typeface="Source Sans Pro"/>
              </a:rPr>
              <a:t>empilée</a:t>
            </a:r>
            <a:r>
              <a:rPr lang="fr-CA" sz="2400" b="0" i="0">
                <a:effectLst/>
                <a:latin typeface="Source Sans Pro"/>
                <a:ea typeface="Source Sans Pro"/>
              </a:rPr>
              <a:t> les unes aux autres: celle du haut de la liste en avant plan et celle du bas en arrière-plan. </a:t>
            </a:r>
          </a:p>
          <a:p>
            <a:pPr algn="l" rtl="0" fontAlgn="base"/>
            <a:endParaRPr lang="fr-CA" sz="2400" b="0" i="0">
              <a:effectLst/>
            </a:endParaRPr>
          </a:p>
          <a:p>
            <a:pPr>
              <a:lnSpc>
                <a:spcPct val="90000"/>
              </a:lnSpc>
              <a:spcAft>
                <a:spcPts val="600"/>
              </a:spcAft>
            </a:pPr>
            <a:endParaRPr lang="en-US" sz="20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2">
            <a:extLst>
              <a:ext uri="{28A0092B-C50C-407E-A947-70E740481C1C}">
                <a14:useLocalDpi xmlns:a14="http://schemas.microsoft.com/office/drawing/2010/main" val="0"/>
              </a:ext>
            </a:extLst>
          </a:blip>
          <a:srcRect l="126" r="1665" b="-4"/>
          <a:stretch/>
        </p:blipFill>
        <p:spPr>
          <a:xfrm>
            <a:off x="7083423" y="581892"/>
            <a:ext cx="4397433" cy="2518756"/>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6" name="ZoneTexte 5">
            <a:extLst>
              <a:ext uri="{FF2B5EF4-FFF2-40B4-BE49-F238E27FC236}">
                <a16:creationId xmlns:a16="http://schemas.microsoft.com/office/drawing/2014/main" id="{9292EA6D-2541-49C5-8302-82F5717A4C07}"/>
              </a:ext>
            </a:extLst>
          </p:cNvPr>
          <p:cNvSpPr txBox="1"/>
          <p:nvPr/>
        </p:nvSpPr>
        <p:spPr>
          <a:xfrm>
            <a:off x="7534122" y="1119673"/>
            <a:ext cx="3853543" cy="1200329"/>
          </a:xfrm>
          <a:prstGeom prst="rect">
            <a:avLst/>
          </a:prstGeom>
          <a:noFill/>
        </p:spPr>
        <p:txBody>
          <a:bodyPr wrap="square" lIns="91440" tIns="45720" rIns="91440" bIns="45720" rtlCol="0" anchor="t">
            <a:spAutoFit/>
          </a:bodyPr>
          <a:lstStyle/>
          <a:p>
            <a:r>
              <a:rPr lang="en-US" sz="5400"/>
              <a:t>Les sources</a:t>
            </a:r>
          </a:p>
          <a:p>
            <a:endParaRPr lang="fr-CA"/>
          </a:p>
        </p:txBody>
      </p:sp>
      <p:sp>
        <p:nvSpPr>
          <p:cNvPr id="8" name="ZoneTexte 7">
            <a:extLst>
              <a:ext uri="{FF2B5EF4-FFF2-40B4-BE49-F238E27FC236}">
                <a16:creationId xmlns:a16="http://schemas.microsoft.com/office/drawing/2014/main" id="{CE5462DA-E7B1-405E-8AAD-C16C4D914624}"/>
              </a:ext>
            </a:extLst>
          </p:cNvPr>
          <p:cNvSpPr txBox="1"/>
          <p:nvPr/>
        </p:nvSpPr>
        <p:spPr>
          <a:xfrm>
            <a:off x="7534122" y="4194495"/>
            <a:ext cx="3365692" cy="1077218"/>
          </a:xfrm>
          <a:prstGeom prst="rect">
            <a:avLst/>
          </a:prstGeom>
          <a:noFill/>
        </p:spPr>
        <p:txBody>
          <a:bodyPr wrap="square" rtlCol="0">
            <a:spAutoFit/>
          </a:bodyPr>
          <a:lstStyle/>
          <a:p>
            <a:r>
              <a:rPr lang="fr-CA" sz="1600">
                <a:solidFill>
                  <a:schemeClr val="bg1"/>
                </a:solidFill>
              </a:rPr>
              <a:t> Boutons du menu Scènes:</a:t>
            </a:r>
          </a:p>
          <a:p>
            <a:r>
              <a:rPr lang="fr-CA" sz="1600">
                <a:solidFill>
                  <a:schemeClr val="bg1"/>
                </a:solidFill>
              </a:rPr>
              <a:t>1- Ajouter une scène</a:t>
            </a:r>
          </a:p>
          <a:p>
            <a:r>
              <a:rPr lang="fr-CA" sz="1600">
                <a:solidFill>
                  <a:schemeClr val="bg1"/>
                </a:solidFill>
              </a:rPr>
              <a:t>2- Supprimer une scène</a:t>
            </a:r>
          </a:p>
          <a:p>
            <a:r>
              <a:rPr lang="fr-CA" sz="1600">
                <a:solidFill>
                  <a:schemeClr val="bg1"/>
                </a:solidFill>
              </a:rPr>
              <a:t>3- Déplacer l’ordre des scènes</a:t>
            </a:r>
            <a:r>
              <a:rPr lang="fr-CA" sz="1600"/>
              <a:t> </a:t>
            </a:r>
          </a:p>
        </p:txBody>
      </p:sp>
      <p:pic>
        <p:nvPicPr>
          <p:cNvPr id="9" name="Image 8" descr="Une image contenant texte, moniteur, capture d’écran, écran&#10;&#10;Description générée automatiquement">
            <a:extLst>
              <a:ext uri="{FF2B5EF4-FFF2-40B4-BE49-F238E27FC236}">
                <a16:creationId xmlns:a16="http://schemas.microsoft.com/office/drawing/2014/main" id="{7D3284C6-EF79-4CCE-81FE-6D4BCE14E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948" y="3648432"/>
            <a:ext cx="4538911" cy="2637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151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0E4CE8F3-965F-45C5-87FF-C5D213026928}"/>
              </a:ext>
            </a:extLst>
          </p:cNvPr>
          <p:cNvSpPr txBox="1"/>
          <p:nvPr/>
        </p:nvSpPr>
        <p:spPr>
          <a:xfrm>
            <a:off x="226504" y="2315845"/>
            <a:ext cx="6572940" cy="4113221"/>
          </a:xfrm>
          <a:prstGeom prst="rect">
            <a:avLst/>
          </a:prstGeom>
        </p:spPr>
        <p:txBody>
          <a:bodyPr vert="horz" lIns="91440" tIns="45720" rIns="91440" bIns="45720" rtlCol="0" anchor="ctr">
            <a:normAutofit lnSpcReduction="10000"/>
          </a:bodyPr>
          <a:lstStyle/>
          <a:p>
            <a:pPr fontAlgn="base"/>
            <a:r>
              <a:rPr lang="fr-CA" sz="2400" b="0" i="0">
                <a:effectLst/>
                <a:latin typeface="Source Sans Pro"/>
                <a:ea typeface="Source Sans Pro"/>
              </a:rPr>
              <a:t>Il est possible d’utiliser les sources des autres scènes en les </a:t>
            </a:r>
            <a:r>
              <a:rPr lang="fr-CA" sz="2400">
                <a:latin typeface="Source Sans Pro"/>
                <a:ea typeface="Source Sans Pro"/>
              </a:rPr>
              <a:t>dupliquant</a:t>
            </a:r>
            <a:r>
              <a:rPr lang="fr-CA" sz="2400" b="0" i="0">
                <a:effectLst/>
                <a:latin typeface="Source Sans Pro"/>
                <a:ea typeface="Source Sans Pro"/>
              </a:rPr>
              <a:t>.</a:t>
            </a:r>
            <a:r>
              <a:rPr lang="fr-CA" sz="2400">
                <a:latin typeface="Source Sans Pro"/>
                <a:ea typeface="Source Sans Pro"/>
              </a:rPr>
              <a:t> </a:t>
            </a:r>
            <a:endParaRPr lang="fr-CA" sz="2400" b="0" i="0">
              <a:effectLst/>
              <a:latin typeface="Source Sans Pro" panose="020B0503030403020204" pitchFamily="34" charset="0"/>
            </a:endParaRPr>
          </a:p>
          <a:p>
            <a:pPr algn="l" rtl="0" fontAlgn="base"/>
            <a:endParaRPr lang="fr-CA" sz="2400" b="0" i="0">
              <a:effectLst/>
              <a:latin typeface="Source Sans Pro" panose="020B0503030403020204" pitchFamily="34" charset="0"/>
            </a:endParaRPr>
          </a:p>
          <a:p>
            <a:pPr algn="l" rtl="0" fontAlgn="base"/>
            <a:r>
              <a:rPr lang="fr-CA" sz="2400" b="0" i="0">
                <a:effectLst/>
                <a:latin typeface="Source Sans Pro"/>
                <a:ea typeface="Source Sans Pro"/>
              </a:rPr>
              <a:t>Une fois </a:t>
            </a:r>
            <a:r>
              <a:rPr lang="fr-CA" sz="2400">
                <a:latin typeface="Source Sans Pro"/>
                <a:ea typeface="Source Sans Pro"/>
              </a:rPr>
              <a:t>dupliquées</a:t>
            </a:r>
            <a:r>
              <a:rPr lang="fr-CA" sz="2400" b="0" i="0">
                <a:effectLst/>
                <a:latin typeface="Source Sans Pro"/>
                <a:ea typeface="Source Sans Pro"/>
              </a:rPr>
              <a:t> dans la nouvelle scène, elles deviennent indépendantes. Ainsi, on peut modifier la copie de la source dans la nouvelle fenêtre sans affecter l’ancienne. </a:t>
            </a:r>
          </a:p>
          <a:p>
            <a:pPr algn="l" rtl="0" fontAlgn="base"/>
            <a:endParaRPr lang="fr-CA" sz="2400">
              <a:latin typeface="Source Sans Pro" panose="020B0503030403020204" pitchFamily="34" charset="0"/>
            </a:endParaRPr>
          </a:p>
          <a:p>
            <a:pPr algn="l" rtl="0" fontAlgn="base"/>
            <a:r>
              <a:rPr lang="fr-CA" sz="2400" b="1" i="0">
                <a:effectLst/>
                <a:latin typeface="Source Sans Pro" panose="020B0503030403020204" pitchFamily="34" charset="0"/>
              </a:rPr>
              <a:t>ATTENTION</a:t>
            </a:r>
            <a:r>
              <a:rPr lang="fr-CA" sz="2400" b="0" i="0">
                <a:effectLst/>
                <a:latin typeface="Source Sans Pro" panose="020B0503030403020204" pitchFamily="34" charset="0"/>
              </a:rPr>
              <a:t>: Certaines sources comme la webcam </a:t>
            </a:r>
            <a:r>
              <a:rPr lang="fr-CA" sz="2400" b="1" i="0">
                <a:effectLst/>
                <a:latin typeface="Source Sans Pro" panose="020B0503030403020204" pitchFamily="34" charset="0"/>
              </a:rPr>
              <a:t>doivent</a:t>
            </a:r>
            <a:r>
              <a:rPr lang="fr-CA" sz="2400" b="0" i="0">
                <a:effectLst/>
                <a:latin typeface="Source Sans Pro" panose="020B0503030403020204" pitchFamily="34" charset="0"/>
              </a:rPr>
              <a:t> être recopiées dans les différentes scènes. </a:t>
            </a:r>
            <a:endParaRPr lang="en-US" sz="20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2">
            <a:extLst>
              <a:ext uri="{28A0092B-C50C-407E-A947-70E740481C1C}">
                <a14:useLocalDpi xmlns:a14="http://schemas.microsoft.com/office/drawing/2010/main" val="0"/>
              </a:ext>
            </a:extLst>
          </a:blip>
          <a:srcRect l="126" r="1665" b="-4"/>
          <a:stretch/>
        </p:blipFill>
        <p:spPr>
          <a:xfrm>
            <a:off x="7083423" y="581892"/>
            <a:ext cx="4397433" cy="2518756"/>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6" name="ZoneTexte 5">
            <a:extLst>
              <a:ext uri="{FF2B5EF4-FFF2-40B4-BE49-F238E27FC236}">
                <a16:creationId xmlns:a16="http://schemas.microsoft.com/office/drawing/2014/main" id="{9292EA6D-2541-49C5-8302-82F5717A4C07}"/>
              </a:ext>
            </a:extLst>
          </p:cNvPr>
          <p:cNvSpPr txBox="1"/>
          <p:nvPr/>
        </p:nvSpPr>
        <p:spPr>
          <a:xfrm>
            <a:off x="7534122" y="1119673"/>
            <a:ext cx="3853543" cy="1200329"/>
          </a:xfrm>
          <a:prstGeom prst="rect">
            <a:avLst/>
          </a:prstGeom>
          <a:noFill/>
        </p:spPr>
        <p:txBody>
          <a:bodyPr wrap="square" lIns="91440" tIns="45720" rIns="91440" bIns="45720" rtlCol="0" anchor="t">
            <a:spAutoFit/>
          </a:bodyPr>
          <a:lstStyle/>
          <a:p>
            <a:r>
              <a:rPr lang="en-US" sz="5400"/>
              <a:t>Les sources</a:t>
            </a:r>
          </a:p>
          <a:p>
            <a:endParaRPr lang="fr-CA"/>
          </a:p>
        </p:txBody>
      </p:sp>
      <p:sp>
        <p:nvSpPr>
          <p:cNvPr id="8" name="ZoneTexte 7">
            <a:extLst>
              <a:ext uri="{FF2B5EF4-FFF2-40B4-BE49-F238E27FC236}">
                <a16:creationId xmlns:a16="http://schemas.microsoft.com/office/drawing/2014/main" id="{CE5462DA-E7B1-405E-8AAD-C16C4D914624}"/>
              </a:ext>
            </a:extLst>
          </p:cNvPr>
          <p:cNvSpPr txBox="1"/>
          <p:nvPr/>
        </p:nvSpPr>
        <p:spPr>
          <a:xfrm>
            <a:off x="7534122" y="4194495"/>
            <a:ext cx="3365692" cy="1077218"/>
          </a:xfrm>
          <a:prstGeom prst="rect">
            <a:avLst/>
          </a:prstGeom>
          <a:noFill/>
        </p:spPr>
        <p:txBody>
          <a:bodyPr wrap="square" rtlCol="0">
            <a:spAutoFit/>
          </a:bodyPr>
          <a:lstStyle/>
          <a:p>
            <a:r>
              <a:rPr lang="fr-CA" sz="1600">
                <a:solidFill>
                  <a:schemeClr val="bg1"/>
                </a:solidFill>
              </a:rPr>
              <a:t> Boutons du menu Scènes:</a:t>
            </a:r>
          </a:p>
          <a:p>
            <a:r>
              <a:rPr lang="fr-CA" sz="1600">
                <a:solidFill>
                  <a:schemeClr val="bg1"/>
                </a:solidFill>
              </a:rPr>
              <a:t>1- Ajouter une scène</a:t>
            </a:r>
          </a:p>
          <a:p>
            <a:r>
              <a:rPr lang="fr-CA" sz="1600">
                <a:solidFill>
                  <a:schemeClr val="bg1"/>
                </a:solidFill>
              </a:rPr>
              <a:t>2- Supprimer une scène</a:t>
            </a:r>
          </a:p>
          <a:p>
            <a:r>
              <a:rPr lang="fr-CA" sz="1600">
                <a:solidFill>
                  <a:schemeClr val="bg1"/>
                </a:solidFill>
              </a:rPr>
              <a:t>3- Déplacer l’ordre des scènes</a:t>
            </a:r>
            <a:r>
              <a:rPr lang="fr-CA" sz="1600"/>
              <a:t> </a:t>
            </a:r>
          </a:p>
        </p:txBody>
      </p:sp>
      <p:pic>
        <p:nvPicPr>
          <p:cNvPr id="4" name="Image 3" descr="Une image contenant texte, capture d’écran, moniteur, écran&#10;&#10;Description générée automatiquement">
            <a:extLst>
              <a:ext uri="{FF2B5EF4-FFF2-40B4-BE49-F238E27FC236}">
                <a16:creationId xmlns:a16="http://schemas.microsoft.com/office/drawing/2014/main" id="{C112E2BB-F162-4B98-B2EF-B6BD01A88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1765" y="3581447"/>
            <a:ext cx="2828049" cy="27716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020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6" name="ZoneTexte 5">
            <a:extLst>
              <a:ext uri="{FF2B5EF4-FFF2-40B4-BE49-F238E27FC236}">
                <a16:creationId xmlns:a16="http://schemas.microsoft.com/office/drawing/2014/main" id="{9292EA6D-2541-49C5-8302-82F5717A4C07}"/>
              </a:ext>
            </a:extLst>
          </p:cNvPr>
          <p:cNvSpPr txBox="1"/>
          <p:nvPr/>
        </p:nvSpPr>
        <p:spPr>
          <a:xfrm>
            <a:off x="2242456" y="226156"/>
            <a:ext cx="3853543" cy="1200329"/>
          </a:xfrm>
          <a:prstGeom prst="rect">
            <a:avLst/>
          </a:prstGeom>
          <a:noFill/>
        </p:spPr>
        <p:txBody>
          <a:bodyPr wrap="square" lIns="91440" tIns="45720" rIns="91440" bIns="45720" rtlCol="0" anchor="t">
            <a:spAutoFit/>
          </a:bodyPr>
          <a:lstStyle/>
          <a:p>
            <a:r>
              <a:rPr lang="en-US" sz="5400"/>
              <a:t>Les sources</a:t>
            </a:r>
          </a:p>
          <a:p>
            <a:endParaRPr lang="fr-CA"/>
          </a:p>
        </p:txBody>
      </p:sp>
      <p:sp>
        <p:nvSpPr>
          <p:cNvPr id="8" name="ZoneTexte 7">
            <a:extLst>
              <a:ext uri="{FF2B5EF4-FFF2-40B4-BE49-F238E27FC236}">
                <a16:creationId xmlns:a16="http://schemas.microsoft.com/office/drawing/2014/main" id="{CE5462DA-E7B1-405E-8AAD-C16C4D914624}"/>
              </a:ext>
            </a:extLst>
          </p:cNvPr>
          <p:cNvSpPr txBox="1"/>
          <p:nvPr/>
        </p:nvSpPr>
        <p:spPr>
          <a:xfrm>
            <a:off x="7036899" y="305533"/>
            <a:ext cx="4760974" cy="3046988"/>
          </a:xfrm>
          <a:prstGeom prst="rect">
            <a:avLst/>
          </a:prstGeom>
          <a:noFill/>
        </p:spPr>
        <p:txBody>
          <a:bodyPr wrap="square" lIns="91440" tIns="45720" rIns="91440" bIns="45720" rtlCol="0" anchor="t">
            <a:spAutoFit/>
          </a:bodyPr>
          <a:lstStyle/>
          <a:p>
            <a:r>
              <a:rPr lang="fr-CA" sz="1600"/>
              <a:t>Voici un exemple de superposition de sources.</a:t>
            </a:r>
          </a:p>
          <a:p>
            <a:endParaRPr lang="fr-CA" sz="1600"/>
          </a:p>
          <a:p>
            <a:r>
              <a:rPr lang="fr-CA" sz="1600"/>
              <a:t>Ci-bas la liste des sources et à gauche une image de celles-ci.</a:t>
            </a:r>
          </a:p>
          <a:p>
            <a:endParaRPr lang="fr-CA" sz="1600"/>
          </a:p>
          <a:p>
            <a:r>
              <a:rPr lang="fr-CA" sz="1600"/>
              <a:t>1- </a:t>
            </a:r>
            <a:r>
              <a:rPr lang="fr-CA" sz="1600" b="1" i="1"/>
              <a:t>Image 2</a:t>
            </a:r>
            <a:r>
              <a:rPr lang="fr-CA" sz="1600"/>
              <a:t> représente le bonhomme sourire.</a:t>
            </a:r>
          </a:p>
          <a:p>
            <a:r>
              <a:rPr lang="fr-CA" sz="1600"/>
              <a:t>2- </a:t>
            </a:r>
            <a:r>
              <a:rPr lang="fr-CA" sz="1600" b="1" i="1"/>
              <a:t>Image</a:t>
            </a:r>
            <a:r>
              <a:rPr lang="fr-CA" sz="1600"/>
              <a:t> représente l’ombre du chat</a:t>
            </a:r>
          </a:p>
          <a:p>
            <a:r>
              <a:rPr lang="fr-CA" sz="1600"/>
              <a:t>3- </a:t>
            </a:r>
            <a:r>
              <a:rPr lang="fr-CA" sz="1600" b="1" i="1"/>
              <a:t>Navigateur</a:t>
            </a:r>
            <a:r>
              <a:rPr lang="fr-CA" sz="1600"/>
              <a:t> montre le site web du cégep</a:t>
            </a:r>
          </a:p>
          <a:p>
            <a:r>
              <a:rPr lang="fr-CA" sz="1600"/>
              <a:t>4- </a:t>
            </a:r>
            <a:r>
              <a:rPr lang="fr-CA" sz="1600" b="1" i="1"/>
              <a:t>Image 3 </a:t>
            </a:r>
            <a:r>
              <a:rPr lang="fr-CA" sz="1600"/>
              <a:t>le fond d’écran (panneau du cégep)</a:t>
            </a:r>
          </a:p>
          <a:p>
            <a:endParaRPr lang="fr-CA" sz="1600"/>
          </a:p>
          <a:p>
            <a:r>
              <a:rPr lang="fr-CA" sz="1600"/>
              <a:t>Si le fond d’écran (</a:t>
            </a:r>
            <a:r>
              <a:rPr lang="fr-CA" sz="1600" b="1" i="1"/>
              <a:t>Image 3</a:t>
            </a:r>
            <a:r>
              <a:rPr lang="fr-CA" sz="1600"/>
              <a:t>) était en haut de la liste, on ne verrait plus les autres éléments.</a:t>
            </a:r>
          </a:p>
        </p:txBody>
      </p:sp>
      <p:pic>
        <p:nvPicPr>
          <p:cNvPr id="11" name="Image 10" descr="Une image contenant texte, capture d’écran, équipement électronique&#10;&#10;Description générée automatiquement">
            <a:extLst>
              <a:ext uri="{FF2B5EF4-FFF2-40B4-BE49-F238E27FC236}">
                <a16:creationId xmlns:a16="http://schemas.microsoft.com/office/drawing/2014/main" id="{AD469D32-CB9A-4EB1-8016-DCCE5E3EB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665" y="3603513"/>
            <a:ext cx="4629531" cy="2707271"/>
          </a:xfrm>
          <a:prstGeom prst="rect">
            <a:avLst/>
          </a:prstGeom>
          <a:ln>
            <a:noFill/>
          </a:ln>
          <a:effectLst>
            <a:outerShdw blurRad="292100" dist="139700" dir="2700000" algn="tl" rotWithShape="0">
              <a:srgbClr val="333333">
                <a:alpha val="65000"/>
              </a:srgbClr>
            </a:outerShdw>
          </a:effectLst>
        </p:spPr>
      </p:pic>
      <p:pic>
        <p:nvPicPr>
          <p:cNvPr id="17" name="Image 16">
            <a:extLst>
              <a:ext uri="{FF2B5EF4-FFF2-40B4-BE49-F238E27FC236}">
                <a16:creationId xmlns:a16="http://schemas.microsoft.com/office/drawing/2014/main" id="{42C6CAFF-9782-404F-BB67-287911298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196" y="2639761"/>
            <a:ext cx="6309001" cy="3517778"/>
          </a:xfrm>
          <a:prstGeom prst="rect">
            <a:avLst/>
          </a:prstGeom>
          <a:ln>
            <a:noFill/>
          </a:ln>
          <a:effectLst>
            <a:outerShdw blurRad="292100" dist="139700" dir="2700000" algn="tl" rotWithShape="0">
              <a:srgbClr val="333333">
                <a:alpha val="65000"/>
              </a:srgbClr>
            </a:outerShdw>
          </a:effectLst>
        </p:spPr>
      </p:pic>
      <p:sp>
        <p:nvSpPr>
          <p:cNvPr id="19" name="ZoneTexte 18">
            <a:extLst>
              <a:ext uri="{FF2B5EF4-FFF2-40B4-BE49-F238E27FC236}">
                <a16:creationId xmlns:a16="http://schemas.microsoft.com/office/drawing/2014/main" id="{F6157720-68B8-4C02-9CA7-2DDF8F2D435A}"/>
              </a:ext>
            </a:extLst>
          </p:cNvPr>
          <p:cNvSpPr txBox="1"/>
          <p:nvPr/>
        </p:nvSpPr>
        <p:spPr>
          <a:xfrm>
            <a:off x="968828" y="1514764"/>
            <a:ext cx="4074227" cy="369332"/>
          </a:xfrm>
          <a:prstGeom prst="rect">
            <a:avLst/>
          </a:prstGeom>
          <a:noFill/>
        </p:spPr>
        <p:txBody>
          <a:bodyPr wrap="square" rtlCol="0">
            <a:spAutoFit/>
          </a:bodyPr>
          <a:lstStyle/>
          <a:p>
            <a:r>
              <a:rPr lang="fr-CA"/>
              <a:t>Exemple de l’ordre des sources.</a:t>
            </a:r>
          </a:p>
        </p:txBody>
      </p:sp>
    </p:spTree>
    <p:extLst>
      <p:ext uri="{BB962C8B-B14F-4D97-AF65-F5344CB8AC3E}">
        <p14:creationId xmlns:p14="http://schemas.microsoft.com/office/powerpoint/2010/main" val="2422829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DFF28FAC-69D8-47C1-AD86-E2E11CE9B755}"/>
              </a:ext>
            </a:extLst>
          </p:cNvPr>
          <p:cNvSpPr txBox="1"/>
          <p:nvPr/>
        </p:nvSpPr>
        <p:spPr>
          <a:xfrm>
            <a:off x="6404348" y="-60878"/>
            <a:ext cx="4814941" cy="1135737"/>
          </a:xfrm>
          <a:prstGeom prst="rect">
            <a:avLst/>
          </a:prstGeom>
        </p:spPr>
        <p:txBody>
          <a:bodyPr vert="horz" lIns="91440" tIns="45720" rIns="91440" bIns="45720" rtlCol="0" anchor="ctr">
            <a:normAutofit/>
          </a:bodyPr>
          <a:lstStyle/>
          <a:p>
            <a:pPr fontAlgn="base">
              <a:lnSpc>
                <a:spcPct val="90000"/>
              </a:lnSpc>
              <a:spcBef>
                <a:spcPct val="0"/>
              </a:spcBef>
              <a:spcAft>
                <a:spcPts val="600"/>
              </a:spcAft>
            </a:pPr>
            <a:endParaRPr lang="en-US" sz="3600" b="0" i="0">
              <a:effectLst/>
              <a:latin typeface="+mj-lt"/>
              <a:ea typeface="+mj-ea"/>
              <a:cs typeface="+mj-cs"/>
            </a:endParaRPr>
          </a:p>
        </p:txBody>
      </p:sp>
      <p:sp>
        <p:nvSpPr>
          <p:cNvPr id="9" name="ZoneTexte 8">
            <a:extLst>
              <a:ext uri="{FF2B5EF4-FFF2-40B4-BE49-F238E27FC236}">
                <a16:creationId xmlns:a16="http://schemas.microsoft.com/office/drawing/2014/main" id="{918F2A8A-14BB-453B-8298-CDC882FD6752}"/>
              </a:ext>
            </a:extLst>
          </p:cNvPr>
          <p:cNvSpPr txBox="1"/>
          <p:nvPr/>
        </p:nvSpPr>
        <p:spPr>
          <a:xfrm>
            <a:off x="327348" y="1327188"/>
            <a:ext cx="5010850" cy="4393982"/>
          </a:xfrm>
          <a:prstGeom prst="rect">
            <a:avLst/>
          </a:prstGeom>
        </p:spPr>
        <p:txBody>
          <a:bodyPr vert="horz" lIns="91440" tIns="45720" rIns="91440" bIns="45720" rtlCol="0">
            <a:normAutofit/>
          </a:bodyPr>
          <a:lstStyle/>
          <a:p>
            <a:pPr fontAlgn="base">
              <a:lnSpc>
                <a:spcPct val="90000"/>
              </a:lnSpc>
              <a:spcAft>
                <a:spcPts val="600"/>
              </a:spcAft>
            </a:pPr>
            <a:r>
              <a:rPr lang="fr-CA" sz="2400" b="0" i="0">
                <a:effectLst/>
              </a:rPr>
              <a:t>C’est le contrôleur audio des diverses entrées sonores. </a:t>
            </a:r>
          </a:p>
          <a:p>
            <a:pPr fontAlgn="base">
              <a:lnSpc>
                <a:spcPct val="90000"/>
              </a:lnSpc>
              <a:spcAft>
                <a:spcPts val="600"/>
              </a:spcAft>
            </a:pPr>
            <a:r>
              <a:rPr lang="fr-CA" sz="2400" b="0" i="0">
                <a:effectLst/>
              </a:rPr>
              <a:t>Les différentes entrées sont le bureau de l’ordinateur (tous les sons qui sortent du pc) et le micro. </a:t>
            </a:r>
          </a:p>
          <a:p>
            <a:pPr fontAlgn="base">
              <a:lnSpc>
                <a:spcPct val="90000"/>
              </a:lnSpc>
              <a:spcAft>
                <a:spcPts val="600"/>
              </a:spcAft>
            </a:pPr>
            <a:r>
              <a:rPr lang="fr-CA" sz="2400" b="0" i="0">
                <a:effectLst/>
              </a:rPr>
              <a:t>On peut ajuster le niveau de son de chaque entrée indépendamment à l’aide des curseurs blanc. </a:t>
            </a:r>
          </a:p>
        </p:txBody>
      </p:sp>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407" y="795942"/>
            <a:ext cx="4814941" cy="2116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0" name="Group 1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Image 7" descr="Une image contenant texte, moniteur, capture d’écran, différent&#10;&#10;Description générée automatiquement">
            <a:extLst>
              <a:ext uri="{FF2B5EF4-FFF2-40B4-BE49-F238E27FC236}">
                <a16:creationId xmlns:a16="http://schemas.microsoft.com/office/drawing/2014/main" id="{DEE53960-38F5-4754-A371-6777940D0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331" y="4601497"/>
            <a:ext cx="7890932" cy="1855273"/>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2" name="ZoneTexte 1">
            <a:extLst>
              <a:ext uri="{FF2B5EF4-FFF2-40B4-BE49-F238E27FC236}">
                <a16:creationId xmlns:a16="http://schemas.microsoft.com/office/drawing/2014/main" id="{136D0C9D-F257-4ADA-8FE2-A040EAB585C3}"/>
              </a:ext>
            </a:extLst>
          </p:cNvPr>
          <p:cNvSpPr txBox="1"/>
          <p:nvPr/>
        </p:nvSpPr>
        <p:spPr>
          <a:xfrm>
            <a:off x="6004191" y="1177798"/>
            <a:ext cx="4441371" cy="984885"/>
          </a:xfrm>
          <a:prstGeom prst="rect">
            <a:avLst/>
          </a:prstGeom>
          <a:noFill/>
        </p:spPr>
        <p:txBody>
          <a:bodyPr wrap="square" rtlCol="0">
            <a:spAutoFit/>
          </a:bodyPr>
          <a:lstStyle/>
          <a:p>
            <a:r>
              <a:rPr lang="fr-CA" sz="4000">
                <a:effectLst/>
                <a:latin typeface="+mj-lt"/>
                <a:ea typeface="+mj-ea"/>
                <a:cs typeface="+mj-cs"/>
              </a:rPr>
              <a:t>Le mélangeur audio</a:t>
            </a:r>
            <a:endParaRPr lang="fr-CA" sz="4000" b="0" i="0">
              <a:effectLst/>
              <a:latin typeface="+mj-lt"/>
              <a:ea typeface="+mj-ea"/>
              <a:cs typeface="+mj-cs"/>
            </a:endParaRPr>
          </a:p>
          <a:p>
            <a:endParaRPr lang="fr-CA"/>
          </a:p>
        </p:txBody>
      </p:sp>
    </p:spTree>
    <p:extLst>
      <p:ext uri="{BB962C8B-B14F-4D97-AF65-F5344CB8AC3E}">
        <p14:creationId xmlns:p14="http://schemas.microsoft.com/office/powerpoint/2010/main" val="38833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3">
            <a:extLst>
              <a:ext uri="{28A0092B-C50C-407E-A947-70E740481C1C}">
                <a14:useLocalDpi xmlns:a14="http://schemas.microsoft.com/office/drawing/2010/main" val="0"/>
              </a:ext>
            </a:extLst>
          </a:blip>
          <a:srcRect l="9573" r="11116"/>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10" name="Espace réservé du contenu 9">
            <a:extLst>
              <a:ext uri="{FF2B5EF4-FFF2-40B4-BE49-F238E27FC236}">
                <a16:creationId xmlns:a16="http://schemas.microsoft.com/office/drawing/2014/main" id="{62B5796F-7C93-42F1-B976-82871776E69C}"/>
              </a:ext>
            </a:extLst>
          </p:cNvPr>
          <p:cNvSpPr>
            <a:spLocks noGrp="1"/>
          </p:cNvSpPr>
          <p:nvPr>
            <p:ph idx="1"/>
          </p:nvPr>
        </p:nvSpPr>
        <p:spPr>
          <a:xfrm>
            <a:off x="212593" y="2183708"/>
            <a:ext cx="3450128" cy="3435856"/>
          </a:xfrm>
        </p:spPr>
        <p:txBody>
          <a:bodyPr vert="horz" lIns="91440" tIns="45720" rIns="91440" bIns="45720" rtlCol="0" anchor="t">
            <a:normAutofit/>
          </a:bodyPr>
          <a:lstStyle/>
          <a:p>
            <a:pPr marL="0" indent="0" algn="ctr">
              <a:buNone/>
            </a:pPr>
            <a:r>
              <a:rPr lang="fr-CA" sz="4000"/>
              <a:t>Présentation</a:t>
            </a:r>
          </a:p>
          <a:p>
            <a:pPr marL="0" indent="0" algn="ctr">
              <a:buNone/>
            </a:pPr>
            <a:r>
              <a:rPr lang="fr-CA" sz="4000"/>
              <a:t>de</a:t>
            </a:r>
            <a:endParaRPr lang="fr-CA" sz="4000">
              <a:ea typeface="Source Sans Pro"/>
            </a:endParaRPr>
          </a:p>
          <a:p>
            <a:pPr marL="0" indent="0" algn="ctr">
              <a:buNone/>
            </a:pPr>
            <a:r>
              <a:rPr lang="fr-CA" sz="4000"/>
              <a:t>l’atelier:</a:t>
            </a:r>
          </a:p>
          <a:p>
            <a:pPr marL="0" indent="0">
              <a:buNone/>
            </a:pPr>
            <a:endParaRPr lang="fr-CA" sz="2000"/>
          </a:p>
          <a:p>
            <a:pPr marL="0" indent="0">
              <a:buNone/>
            </a:pPr>
            <a:endParaRPr lang="fr-CA" sz="2000"/>
          </a:p>
          <a:p>
            <a:pPr marL="0" indent="0">
              <a:buNone/>
            </a:pPr>
            <a:endParaRPr lang="en-CA" sz="2000"/>
          </a:p>
        </p:txBody>
      </p:sp>
      <p:sp>
        <p:nvSpPr>
          <p:cNvPr id="11" name="ZoneTexte 10">
            <a:extLst>
              <a:ext uri="{FF2B5EF4-FFF2-40B4-BE49-F238E27FC236}">
                <a16:creationId xmlns:a16="http://schemas.microsoft.com/office/drawing/2014/main" id="{185598F0-F3C4-4988-95D6-075CE9B559BE}"/>
              </a:ext>
            </a:extLst>
          </p:cNvPr>
          <p:cNvSpPr txBox="1"/>
          <p:nvPr/>
        </p:nvSpPr>
        <p:spPr>
          <a:xfrm>
            <a:off x="4247420" y="1184597"/>
            <a:ext cx="8183341" cy="489364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CA" sz="3200"/>
              <a:t>Le menu des commandes</a:t>
            </a:r>
            <a:endParaRPr lang="fr-CA" sz="3200">
              <a:ea typeface="Source Sans Pro"/>
            </a:endParaRPr>
          </a:p>
          <a:p>
            <a:pPr marL="285750" indent="-285750">
              <a:buFont typeface="Arial" panose="020B0604020202020204" pitchFamily="34" charset="0"/>
              <a:buChar char="•"/>
            </a:pPr>
            <a:r>
              <a:rPr lang="fr-CA" sz="3200"/>
              <a:t>Les scènes</a:t>
            </a:r>
            <a:endParaRPr lang="fr-CA" sz="3200">
              <a:ea typeface="Source Sans Pro"/>
            </a:endParaRPr>
          </a:p>
          <a:p>
            <a:pPr marL="285750" indent="-285750">
              <a:buFont typeface="Arial" panose="020B0604020202020204" pitchFamily="34" charset="0"/>
              <a:buChar char="•"/>
            </a:pPr>
            <a:r>
              <a:rPr lang="fr-CA" sz="3200"/>
              <a:t>Les sources</a:t>
            </a:r>
            <a:endParaRPr lang="fr-CA" sz="3200">
              <a:ea typeface="Source Sans Pro"/>
            </a:endParaRPr>
          </a:p>
          <a:p>
            <a:pPr marL="285750" indent="-285750">
              <a:buFont typeface="Arial" panose="020B0604020202020204" pitchFamily="34" charset="0"/>
              <a:buChar char="•"/>
            </a:pPr>
            <a:r>
              <a:rPr lang="fr-CA" sz="3200"/>
              <a:t>L’audio</a:t>
            </a:r>
            <a:endParaRPr lang="fr-CA" sz="3200">
              <a:ea typeface="Source Sans Pro"/>
            </a:endParaRPr>
          </a:p>
          <a:p>
            <a:pPr marL="285750" indent="-285750">
              <a:buFont typeface="Arial" panose="020B0604020202020204" pitchFamily="34" charset="0"/>
              <a:buChar char="•"/>
            </a:pPr>
            <a:r>
              <a:rPr lang="fr-CA" sz="3200"/>
              <a:t>Les transitions</a:t>
            </a:r>
            <a:endParaRPr lang="fr-CA" sz="3200">
              <a:ea typeface="Source Sans Pro"/>
            </a:endParaRPr>
          </a:p>
          <a:p>
            <a:pPr marL="285750" indent="-285750">
              <a:buFont typeface="Arial" panose="020B0604020202020204" pitchFamily="34" charset="0"/>
              <a:buChar char="•"/>
            </a:pPr>
            <a:r>
              <a:rPr lang="fr-CA" sz="3200"/>
              <a:t>Le mode studio</a:t>
            </a:r>
            <a:endParaRPr lang="fr-CA" sz="3200">
              <a:ea typeface="Source Sans Pro"/>
            </a:endParaRPr>
          </a:p>
          <a:p>
            <a:pPr marL="285750" indent="-285750">
              <a:buFont typeface="Arial" panose="020B0604020202020204" pitchFamily="34" charset="0"/>
              <a:buChar char="•"/>
            </a:pPr>
            <a:r>
              <a:rPr lang="fr-CA" sz="3200"/>
              <a:t>Astuces:</a:t>
            </a:r>
          </a:p>
          <a:p>
            <a:pPr marL="1828800" lvl="3" indent="-457200">
              <a:buFont typeface="Wingdings" panose="05000000000000000000" pitchFamily="2" charset="2"/>
              <a:buChar char="§"/>
            </a:pPr>
            <a:r>
              <a:rPr lang="fr-CA" sz="2800"/>
              <a:t>La configuration de différentes sources</a:t>
            </a:r>
            <a:endParaRPr lang="fr-CA" sz="2800">
              <a:ea typeface="Source Sans Pro"/>
            </a:endParaRPr>
          </a:p>
          <a:p>
            <a:pPr marL="1828800" lvl="3" indent="-457200">
              <a:buFont typeface="Wingdings" panose="05000000000000000000" pitchFamily="2" charset="2"/>
              <a:buChar char="§"/>
            </a:pPr>
            <a:r>
              <a:rPr lang="fr-CA" sz="2800"/>
              <a:t>OBS Ninja</a:t>
            </a:r>
            <a:endParaRPr lang="fr-CA" sz="2800">
              <a:ea typeface="Source Sans Pro"/>
            </a:endParaRPr>
          </a:p>
          <a:p>
            <a:pPr marL="285750" indent="-285750">
              <a:buFont typeface="Arial" panose="020B0604020202020204" pitchFamily="34" charset="0"/>
              <a:buChar char="•"/>
            </a:pPr>
            <a:endParaRPr lang="fr-CA" sz="1600">
              <a:ea typeface="Source Sans Pro"/>
            </a:endParaRPr>
          </a:p>
          <a:p>
            <a:pPr marL="285750" indent="-285750">
              <a:buFont typeface="Arial" panose="020B0604020202020204" pitchFamily="34" charset="0"/>
              <a:buChar char="•"/>
            </a:pPr>
            <a:endParaRPr lang="en-CA" sz="1600">
              <a:ea typeface="Source Sans Pro"/>
            </a:endParaRPr>
          </a:p>
        </p:txBody>
      </p:sp>
    </p:spTree>
    <p:extLst>
      <p:ext uri="{BB962C8B-B14F-4D97-AF65-F5344CB8AC3E}">
        <p14:creationId xmlns:p14="http://schemas.microsoft.com/office/powerpoint/2010/main" val="2458843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DFF28FAC-69D8-47C1-AD86-E2E11CE9B755}"/>
              </a:ext>
            </a:extLst>
          </p:cNvPr>
          <p:cNvSpPr txBox="1"/>
          <p:nvPr/>
        </p:nvSpPr>
        <p:spPr>
          <a:xfrm>
            <a:off x="6404348" y="-60878"/>
            <a:ext cx="4814941" cy="1135737"/>
          </a:xfrm>
          <a:prstGeom prst="rect">
            <a:avLst/>
          </a:prstGeom>
        </p:spPr>
        <p:txBody>
          <a:bodyPr vert="horz" lIns="91440" tIns="45720" rIns="91440" bIns="45720" rtlCol="0" anchor="ctr">
            <a:normAutofit/>
          </a:bodyPr>
          <a:lstStyle/>
          <a:p>
            <a:pPr fontAlgn="base">
              <a:lnSpc>
                <a:spcPct val="90000"/>
              </a:lnSpc>
              <a:spcBef>
                <a:spcPct val="0"/>
              </a:spcBef>
              <a:spcAft>
                <a:spcPts val="600"/>
              </a:spcAft>
            </a:pPr>
            <a:endParaRPr lang="en-US" sz="3600" b="0" i="0">
              <a:effectLst/>
              <a:latin typeface="+mj-lt"/>
              <a:ea typeface="+mj-ea"/>
              <a:cs typeface="+mj-cs"/>
            </a:endParaRPr>
          </a:p>
        </p:txBody>
      </p:sp>
      <p:sp>
        <p:nvSpPr>
          <p:cNvPr id="9" name="ZoneTexte 8">
            <a:extLst>
              <a:ext uri="{FF2B5EF4-FFF2-40B4-BE49-F238E27FC236}">
                <a16:creationId xmlns:a16="http://schemas.microsoft.com/office/drawing/2014/main" id="{918F2A8A-14BB-453B-8298-CDC882FD6752}"/>
              </a:ext>
            </a:extLst>
          </p:cNvPr>
          <p:cNvSpPr txBox="1"/>
          <p:nvPr/>
        </p:nvSpPr>
        <p:spPr>
          <a:xfrm>
            <a:off x="327349" y="1074859"/>
            <a:ext cx="5336605" cy="4393982"/>
          </a:xfrm>
          <a:prstGeom prst="rect">
            <a:avLst/>
          </a:prstGeom>
        </p:spPr>
        <p:txBody>
          <a:bodyPr vert="horz" lIns="91440" tIns="45720" rIns="91440" bIns="45720" rtlCol="0">
            <a:noAutofit/>
          </a:bodyPr>
          <a:lstStyle/>
          <a:p>
            <a:pPr algn="l" rtl="0" fontAlgn="base"/>
            <a:r>
              <a:rPr lang="fr-CA" sz="2200" b="0" i="0">
                <a:effectLst/>
                <a:latin typeface="Source Sans Pro" panose="020B0503030403020204" pitchFamily="34" charset="0"/>
              </a:rPr>
              <a:t>Une transition est ce qui s’affiche à la sortie d’OBS lorsque l’on passe d’une scène à l’autre.</a:t>
            </a:r>
          </a:p>
          <a:p>
            <a:pPr algn="l" rtl="0" fontAlgn="base"/>
            <a:endParaRPr lang="fr-CA" sz="2200">
              <a:latin typeface="Source Sans Pro" panose="020B0503030403020204" pitchFamily="34" charset="0"/>
            </a:endParaRPr>
          </a:p>
          <a:p>
            <a:pPr algn="l" rtl="0" fontAlgn="base"/>
            <a:r>
              <a:rPr lang="fr-CA" sz="2200" b="0" i="0">
                <a:effectLst/>
                <a:latin typeface="Source Sans Pro" panose="020B0503030403020204" pitchFamily="34" charset="0"/>
              </a:rPr>
              <a:t>Comme dans une émission de télévision, à chaque fois qu’on passe d’un plan de caméra à un autre, il est possible d’y ajouter une transition (un fondu, un glissement d’une image sur une autre etc.). </a:t>
            </a:r>
          </a:p>
          <a:p>
            <a:pPr algn="l" rtl="0" fontAlgn="base"/>
            <a:endParaRPr lang="fr-CA" sz="2200">
              <a:latin typeface="Source Sans Pro" panose="020B0503030403020204" pitchFamily="34" charset="0"/>
            </a:endParaRPr>
          </a:p>
          <a:p>
            <a:pPr algn="l" rtl="0" fontAlgn="base"/>
            <a:r>
              <a:rPr lang="fr-CA" sz="2200" b="0" i="0">
                <a:effectLst/>
                <a:latin typeface="Source Sans Pro" panose="020B0503030403020204" pitchFamily="34" charset="0"/>
              </a:rPr>
              <a:t>On peut sélectionner la transition et sa durée en millisecondes. À chaque fois qu’on sélectionne une scène différente dans OBS, l’image de la nouvelle scène s’affichera à la place de l’ancienne suivant la transition de scène choisie. </a:t>
            </a:r>
            <a:endParaRPr lang="fr-CA" sz="2200" b="0" i="0">
              <a:effectLst/>
            </a:endParaRPr>
          </a:p>
        </p:txBody>
      </p:sp>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407" y="795942"/>
            <a:ext cx="4814941" cy="2116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0" name="Group 1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2" name="ZoneTexte 1">
            <a:extLst>
              <a:ext uri="{FF2B5EF4-FFF2-40B4-BE49-F238E27FC236}">
                <a16:creationId xmlns:a16="http://schemas.microsoft.com/office/drawing/2014/main" id="{136D0C9D-F257-4ADA-8FE2-A040EAB585C3}"/>
              </a:ext>
            </a:extLst>
          </p:cNvPr>
          <p:cNvSpPr txBox="1"/>
          <p:nvPr/>
        </p:nvSpPr>
        <p:spPr>
          <a:xfrm>
            <a:off x="6588387" y="1177941"/>
            <a:ext cx="3338053" cy="984885"/>
          </a:xfrm>
          <a:prstGeom prst="rect">
            <a:avLst/>
          </a:prstGeom>
          <a:noFill/>
        </p:spPr>
        <p:txBody>
          <a:bodyPr wrap="square" rtlCol="0">
            <a:spAutoFit/>
          </a:bodyPr>
          <a:lstStyle/>
          <a:p>
            <a:pPr algn="l" rtl="0" fontAlgn="base"/>
            <a:r>
              <a:rPr lang="fr-CA" sz="4000">
                <a:effectLst/>
                <a:latin typeface="Source Sans Pro" panose="020B0503030403020204" pitchFamily="34" charset="0"/>
              </a:rPr>
              <a:t>Les transitions</a:t>
            </a:r>
            <a:endParaRPr lang="fr-CA" sz="4000" b="0" i="0">
              <a:effectLst/>
              <a:latin typeface="+mj-lt"/>
            </a:endParaRPr>
          </a:p>
          <a:p>
            <a:endParaRPr lang="fr-CA"/>
          </a:p>
        </p:txBody>
      </p:sp>
      <p:pic>
        <p:nvPicPr>
          <p:cNvPr id="15" name="Image 14">
            <a:extLst>
              <a:ext uri="{FF2B5EF4-FFF2-40B4-BE49-F238E27FC236}">
                <a16:creationId xmlns:a16="http://schemas.microsoft.com/office/drawing/2014/main" id="{1F8D9DF8-3D59-4CFB-8FAE-8F3888C26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206" y="3945501"/>
            <a:ext cx="4768416" cy="1721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598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DFF28FAC-69D8-47C1-AD86-E2E11CE9B755}"/>
              </a:ext>
            </a:extLst>
          </p:cNvPr>
          <p:cNvSpPr txBox="1"/>
          <p:nvPr/>
        </p:nvSpPr>
        <p:spPr>
          <a:xfrm>
            <a:off x="6404348" y="-60878"/>
            <a:ext cx="4814941" cy="1135737"/>
          </a:xfrm>
          <a:prstGeom prst="rect">
            <a:avLst/>
          </a:prstGeom>
        </p:spPr>
        <p:txBody>
          <a:bodyPr vert="horz" lIns="91440" tIns="45720" rIns="91440" bIns="45720" rtlCol="0" anchor="ctr">
            <a:normAutofit/>
          </a:bodyPr>
          <a:lstStyle/>
          <a:p>
            <a:pPr fontAlgn="base">
              <a:lnSpc>
                <a:spcPct val="90000"/>
              </a:lnSpc>
              <a:spcBef>
                <a:spcPct val="0"/>
              </a:spcBef>
              <a:spcAft>
                <a:spcPts val="600"/>
              </a:spcAft>
            </a:pPr>
            <a:endParaRPr lang="en-US" sz="3600" b="0" i="0">
              <a:effectLst/>
              <a:latin typeface="+mj-lt"/>
              <a:ea typeface="+mj-ea"/>
              <a:cs typeface="+mj-cs"/>
            </a:endParaRPr>
          </a:p>
        </p:txBody>
      </p:sp>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23" name="ZoneTexte 22">
            <a:extLst>
              <a:ext uri="{FF2B5EF4-FFF2-40B4-BE49-F238E27FC236}">
                <a16:creationId xmlns:a16="http://schemas.microsoft.com/office/drawing/2014/main" id="{24368213-F233-4722-A0C4-E5CA3581D84A}"/>
              </a:ext>
            </a:extLst>
          </p:cNvPr>
          <p:cNvSpPr txBox="1"/>
          <p:nvPr/>
        </p:nvSpPr>
        <p:spPr>
          <a:xfrm>
            <a:off x="6649800" y="234540"/>
            <a:ext cx="4918178" cy="707886"/>
          </a:xfrm>
          <a:prstGeom prst="rect">
            <a:avLst/>
          </a:prstGeom>
          <a:noFill/>
        </p:spPr>
        <p:txBody>
          <a:bodyPr wrap="square" lIns="91440" tIns="45720" rIns="91440" bIns="45720" anchor="t">
            <a:spAutoFit/>
          </a:bodyPr>
          <a:lstStyle/>
          <a:p>
            <a:pPr algn="l" rtl="0" fontAlgn="base"/>
            <a:r>
              <a:rPr lang="fr-CA" sz="4000">
                <a:effectLst/>
                <a:latin typeface="Source Sans Pro"/>
                <a:ea typeface="Source Sans Pro"/>
              </a:rPr>
              <a:t>Le mode </a:t>
            </a:r>
            <a:r>
              <a:rPr lang="fr-CA" sz="4000">
                <a:latin typeface="Source Sans Pro"/>
                <a:ea typeface="Source Sans Pro"/>
              </a:rPr>
              <a:t>studio</a:t>
            </a:r>
            <a:r>
              <a:rPr lang="fr-CA" sz="4000">
                <a:effectLst/>
                <a:latin typeface="Source Sans Pro"/>
                <a:ea typeface="Source Sans Pro"/>
              </a:rPr>
              <a:t> </a:t>
            </a:r>
            <a:r>
              <a:rPr lang="fr-CA" sz="2800">
                <a:effectLst/>
                <a:latin typeface="Source Sans Pro"/>
                <a:ea typeface="Source Sans Pro"/>
              </a:rPr>
              <a:t>(avancé)</a:t>
            </a:r>
            <a:endParaRPr lang="fr-CA" sz="2800" b="0" i="0">
              <a:effectLst/>
              <a:latin typeface="Source Sans Pro"/>
              <a:ea typeface="Source Sans Pro"/>
            </a:endParaRPr>
          </a:p>
        </p:txBody>
      </p:sp>
      <p:pic>
        <p:nvPicPr>
          <p:cNvPr id="3" name="Image 2" descr="Une image contenant texte, moniteur, capture d’écran, intérieur&#10;&#10;Description générée automatiquement">
            <a:extLst>
              <a:ext uri="{FF2B5EF4-FFF2-40B4-BE49-F238E27FC236}">
                <a16:creationId xmlns:a16="http://schemas.microsoft.com/office/drawing/2014/main" id="{36E320B1-EB33-4F3F-A580-16A23BE0E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15" y="1309398"/>
            <a:ext cx="9967560" cy="5183546"/>
          </a:xfrm>
          <a:prstGeom prst="rect">
            <a:avLst/>
          </a:prstGeom>
        </p:spPr>
      </p:pic>
    </p:spTree>
    <p:extLst>
      <p:ext uri="{BB962C8B-B14F-4D97-AF65-F5344CB8AC3E}">
        <p14:creationId xmlns:p14="http://schemas.microsoft.com/office/powerpoint/2010/main" val="3688535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DFF28FAC-69D8-47C1-AD86-E2E11CE9B755}"/>
              </a:ext>
            </a:extLst>
          </p:cNvPr>
          <p:cNvSpPr txBox="1"/>
          <p:nvPr/>
        </p:nvSpPr>
        <p:spPr>
          <a:xfrm>
            <a:off x="6404348" y="-60878"/>
            <a:ext cx="4814941" cy="1135737"/>
          </a:xfrm>
          <a:prstGeom prst="rect">
            <a:avLst/>
          </a:prstGeom>
        </p:spPr>
        <p:txBody>
          <a:bodyPr vert="horz" lIns="91440" tIns="45720" rIns="91440" bIns="45720" rtlCol="0" anchor="ctr">
            <a:normAutofit/>
          </a:bodyPr>
          <a:lstStyle/>
          <a:p>
            <a:pPr fontAlgn="base">
              <a:lnSpc>
                <a:spcPct val="90000"/>
              </a:lnSpc>
              <a:spcBef>
                <a:spcPct val="0"/>
              </a:spcBef>
              <a:spcAft>
                <a:spcPts val="600"/>
              </a:spcAft>
            </a:pPr>
            <a:endParaRPr lang="en-US" sz="3600" b="0" i="0">
              <a:effectLst/>
              <a:latin typeface="+mj-lt"/>
              <a:ea typeface="+mj-ea"/>
              <a:cs typeface="+mj-cs"/>
            </a:endParaRPr>
          </a:p>
        </p:txBody>
      </p:sp>
      <p:sp>
        <p:nvSpPr>
          <p:cNvPr id="9" name="ZoneTexte 8">
            <a:extLst>
              <a:ext uri="{FF2B5EF4-FFF2-40B4-BE49-F238E27FC236}">
                <a16:creationId xmlns:a16="http://schemas.microsoft.com/office/drawing/2014/main" id="{918F2A8A-14BB-453B-8298-CDC882FD6752}"/>
              </a:ext>
            </a:extLst>
          </p:cNvPr>
          <p:cNvSpPr txBox="1"/>
          <p:nvPr/>
        </p:nvSpPr>
        <p:spPr>
          <a:xfrm>
            <a:off x="327349" y="1489680"/>
            <a:ext cx="5336605" cy="4393982"/>
          </a:xfrm>
          <a:prstGeom prst="rect">
            <a:avLst/>
          </a:prstGeom>
        </p:spPr>
        <p:txBody>
          <a:bodyPr vert="horz" lIns="91440" tIns="45720" rIns="91440" bIns="45720" rtlCol="0" anchor="t">
            <a:noAutofit/>
          </a:bodyPr>
          <a:lstStyle/>
          <a:p>
            <a:pPr fontAlgn="base">
              <a:lnSpc>
                <a:spcPct val="90000"/>
              </a:lnSpc>
              <a:spcAft>
                <a:spcPts val="600"/>
              </a:spcAft>
            </a:pPr>
            <a:r>
              <a:rPr lang="fr-CA" sz="2400" b="0" i="0">
                <a:effectLst/>
              </a:rPr>
              <a:t>Le mode </a:t>
            </a:r>
            <a:r>
              <a:rPr lang="fr-CA" sz="2400" b="1"/>
              <a:t>studio</a:t>
            </a:r>
            <a:r>
              <a:rPr lang="fr-CA" sz="2400" b="0" i="0">
                <a:effectLst/>
              </a:rPr>
              <a:t> fonctionne sur le même principe qu’un aiguilleur vidéo dans </a:t>
            </a:r>
            <a:r>
              <a:rPr lang="fr-CA" sz="2400"/>
              <a:t>un </a:t>
            </a:r>
            <a:r>
              <a:rPr lang="fr-CA" sz="2400" b="0" i="0">
                <a:effectLst/>
              </a:rPr>
              <a:t>studio de télévision.</a:t>
            </a:r>
            <a:r>
              <a:rPr lang="fr-CA" sz="2400"/>
              <a:t> </a:t>
            </a:r>
            <a:endParaRPr lang="fr-CA" sz="2400" b="0" i="0">
              <a:effectLst/>
            </a:endParaRPr>
          </a:p>
          <a:p>
            <a:pPr indent="-228600" fontAlgn="base">
              <a:lnSpc>
                <a:spcPct val="90000"/>
              </a:lnSpc>
              <a:spcAft>
                <a:spcPts val="600"/>
              </a:spcAft>
              <a:buFont typeface="Arial" panose="020B0604020202020204" pitchFamily="34" charset="0"/>
              <a:buChar char="•"/>
            </a:pPr>
            <a:endParaRPr lang="fr-CA" sz="2400"/>
          </a:p>
          <a:p>
            <a:pPr fontAlgn="base">
              <a:lnSpc>
                <a:spcPct val="90000"/>
              </a:lnSpc>
              <a:spcAft>
                <a:spcPts val="600"/>
              </a:spcAft>
            </a:pPr>
            <a:r>
              <a:rPr lang="fr-CA" sz="2400" b="0" i="0">
                <a:effectLst/>
              </a:rPr>
              <a:t>Il est divisé en deux écrans le premier à droite est le programme (ce qui est en ondes) et le mode aperçu (</a:t>
            </a:r>
            <a:r>
              <a:rPr lang="fr-CA" sz="2400"/>
              <a:t>qui est</a:t>
            </a:r>
            <a:r>
              <a:rPr lang="fr-CA" sz="2400" b="0" i="0">
                <a:effectLst/>
              </a:rPr>
              <a:t> une fenêtre de présélection de ce qui sera en </a:t>
            </a:r>
            <a:r>
              <a:rPr lang="fr-CA" sz="2400"/>
              <a:t>ondes</a:t>
            </a:r>
            <a:r>
              <a:rPr lang="fr-CA" sz="2400" b="0" i="0">
                <a:effectLst/>
              </a:rPr>
              <a:t> lors du déclenchement de la transition</a:t>
            </a:r>
            <a:r>
              <a:rPr lang="fr-CA" sz="2400"/>
              <a:t>) </a:t>
            </a:r>
            <a:r>
              <a:rPr lang="fr-CA" sz="2400">
                <a:ea typeface="+mn-lt"/>
                <a:cs typeface="+mn-lt"/>
              </a:rPr>
              <a:t>est à gauche</a:t>
            </a:r>
            <a:r>
              <a:rPr lang="fr-CA" sz="2400"/>
              <a:t>.</a:t>
            </a:r>
            <a:r>
              <a:rPr lang="fr-CA" sz="2400" b="0" i="0">
                <a:effectLst/>
              </a:rPr>
              <a:t>  </a:t>
            </a:r>
            <a:endParaRPr lang="fr-CA" sz="2400" b="0" i="0">
              <a:effectLst/>
              <a:ea typeface="Source Sans Pro"/>
            </a:endParaRPr>
          </a:p>
        </p:txBody>
      </p:sp>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407" y="795942"/>
            <a:ext cx="4814941" cy="2116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0" name="Group 1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2" name="ZoneTexte 1">
            <a:extLst>
              <a:ext uri="{FF2B5EF4-FFF2-40B4-BE49-F238E27FC236}">
                <a16:creationId xmlns:a16="http://schemas.microsoft.com/office/drawing/2014/main" id="{136D0C9D-F257-4ADA-8FE2-A040EAB585C3}"/>
              </a:ext>
            </a:extLst>
          </p:cNvPr>
          <p:cNvSpPr txBox="1"/>
          <p:nvPr/>
        </p:nvSpPr>
        <p:spPr>
          <a:xfrm>
            <a:off x="6349314" y="1227422"/>
            <a:ext cx="3751125" cy="707886"/>
          </a:xfrm>
          <a:prstGeom prst="rect">
            <a:avLst/>
          </a:prstGeom>
          <a:noFill/>
        </p:spPr>
        <p:txBody>
          <a:bodyPr wrap="square" lIns="91440" tIns="45720" rIns="91440" bIns="45720" rtlCol="0" anchor="t">
            <a:spAutoFit/>
          </a:bodyPr>
          <a:lstStyle/>
          <a:p>
            <a:pPr algn="l" rtl="0" fontAlgn="base"/>
            <a:r>
              <a:rPr lang="fr-CA" sz="4000">
                <a:effectLst/>
                <a:latin typeface="Source Sans Pro"/>
                <a:ea typeface="Source Sans Pro"/>
              </a:rPr>
              <a:t>Le mode </a:t>
            </a:r>
            <a:r>
              <a:rPr lang="fr-CA" sz="4000">
                <a:latin typeface="Source Sans Pro"/>
                <a:ea typeface="Source Sans Pro"/>
              </a:rPr>
              <a:t>studio</a:t>
            </a:r>
            <a:endParaRPr lang="fr-CA"/>
          </a:p>
        </p:txBody>
      </p:sp>
      <p:pic>
        <p:nvPicPr>
          <p:cNvPr id="4" name="Image 3" descr="Une image contenant texte, moniteur, capture d’écran, intérieur&#10;&#10;Description générée automatiquement">
            <a:extLst>
              <a:ext uri="{FF2B5EF4-FFF2-40B4-BE49-F238E27FC236}">
                <a16:creationId xmlns:a16="http://schemas.microsoft.com/office/drawing/2014/main" id="{DB239D66-604A-41AA-903F-94E6B7549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406" y="3343981"/>
            <a:ext cx="4814941" cy="2718078"/>
          </a:xfrm>
          <a:prstGeom prst="rect">
            <a:avLst/>
          </a:prstGeom>
        </p:spPr>
      </p:pic>
    </p:spTree>
    <p:extLst>
      <p:ext uri="{BB962C8B-B14F-4D97-AF65-F5344CB8AC3E}">
        <p14:creationId xmlns:p14="http://schemas.microsoft.com/office/powerpoint/2010/main" val="3274401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DFF28FAC-69D8-47C1-AD86-E2E11CE9B755}"/>
              </a:ext>
            </a:extLst>
          </p:cNvPr>
          <p:cNvSpPr txBox="1"/>
          <p:nvPr/>
        </p:nvSpPr>
        <p:spPr>
          <a:xfrm>
            <a:off x="6404348" y="-60878"/>
            <a:ext cx="4814941" cy="1135737"/>
          </a:xfrm>
          <a:prstGeom prst="rect">
            <a:avLst/>
          </a:prstGeom>
        </p:spPr>
        <p:txBody>
          <a:bodyPr vert="horz" lIns="91440" tIns="45720" rIns="91440" bIns="45720" rtlCol="0" anchor="ctr">
            <a:normAutofit/>
          </a:bodyPr>
          <a:lstStyle/>
          <a:p>
            <a:pPr fontAlgn="base">
              <a:lnSpc>
                <a:spcPct val="90000"/>
              </a:lnSpc>
              <a:spcBef>
                <a:spcPct val="0"/>
              </a:spcBef>
              <a:spcAft>
                <a:spcPts val="600"/>
              </a:spcAft>
            </a:pPr>
            <a:endParaRPr lang="en-US" sz="3600" b="0" i="0">
              <a:effectLst/>
              <a:latin typeface="+mj-lt"/>
              <a:ea typeface="+mj-ea"/>
              <a:cs typeface="+mj-cs"/>
            </a:endParaRPr>
          </a:p>
        </p:txBody>
      </p:sp>
      <p:sp>
        <p:nvSpPr>
          <p:cNvPr id="9" name="ZoneTexte 8">
            <a:extLst>
              <a:ext uri="{FF2B5EF4-FFF2-40B4-BE49-F238E27FC236}">
                <a16:creationId xmlns:a16="http://schemas.microsoft.com/office/drawing/2014/main" id="{918F2A8A-14BB-453B-8298-CDC882FD6752}"/>
              </a:ext>
            </a:extLst>
          </p:cNvPr>
          <p:cNvSpPr txBox="1"/>
          <p:nvPr/>
        </p:nvSpPr>
        <p:spPr>
          <a:xfrm>
            <a:off x="275334" y="1203720"/>
            <a:ext cx="5336605" cy="4393982"/>
          </a:xfrm>
          <a:prstGeom prst="rect">
            <a:avLst/>
          </a:prstGeom>
        </p:spPr>
        <p:txBody>
          <a:bodyPr vert="horz" lIns="91440" tIns="45720" rIns="91440" bIns="45720" rtlCol="0">
            <a:noAutofit/>
          </a:bodyPr>
          <a:lstStyle/>
          <a:p>
            <a:pPr algn="l" rtl="0" fontAlgn="base"/>
            <a:r>
              <a:rPr lang="fr-CA" sz="2400" b="0" i="0">
                <a:effectLst/>
                <a:latin typeface="Source Sans Pro" panose="020B0503030403020204" pitchFamily="34" charset="0"/>
              </a:rPr>
              <a:t>En détail, on sélectionne une scène de notre liste qui s’affiche dans l’aperçu.</a:t>
            </a:r>
          </a:p>
          <a:p>
            <a:pPr algn="l" rtl="0" fontAlgn="base"/>
            <a:endParaRPr lang="fr-CA" sz="2400">
              <a:latin typeface="Source Sans Pro" panose="020B0503030403020204" pitchFamily="34" charset="0"/>
            </a:endParaRPr>
          </a:p>
          <a:p>
            <a:pPr algn="l" rtl="0" fontAlgn="base"/>
            <a:r>
              <a:rPr lang="fr-CA" sz="2400" b="0" i="0">
                <a:effectLst/>
                <a:latin typeface="Source Sans Pro" panose="020B0503030403020204" pitchFamily="34" charset="0"/>
              </a:rPr>
              <a:t>Tant que la scène est dans l’aperçu, il n’y a que le présentateur qui la voit.</a:t>
            </a:r>
          </a:p>
          <a:p>
            <a:pPr algn="l" rtl="0" fontAlgn="base"/>
            <a:endParaRPr lang="fr-CA" sz="2400">
              <a:latin typeface="Source Sans Pro" panose="020B0503030403020204" pitchFamily="34" charset="0"/>
            </a:endParaRPr>
          </a:p>
          <a:p>
            <a:pPr algn="l" rtl="0" fontAlgn="base"/>
            <a:r>
              <a:rPr lang="fr-CA" sz="2400" b="0" i="0">
                <a:effectLst/>
                <a:latin typeface="Source Sans Pro" panose="020B0503030403020204" pitchFamily="34" charset="0"/>
              </a:rPr>
              <a:t>Pour présenter cette scène aux auditeurs pendant la diffusion, il faut envoyer la scène de la fenêtre </a:t>
            </a:r>
            <a:r>
              <a:rPr lang="fr-CA" sz="2400" b="0" i="1">
                <a:effectLst/>
                <a:latin typeface="Source Sans Pro" panose="020B0503030403020204" pitchFamily="34" charset="0"/>
              </a:rPr>
              <a:t>Aperçu</a:t>
            </a:r>
            <a:r>
              <a:rPr lang="fr-CA" sz="2400" b="0" i="0">
                <a:effectLst/>
                <a:latin typeface="Source Sans Pro" panose="020B0503030403020204" pitchFamily="34" charset="0"/>
              </a:rPr>
              <a:t> vers la fenêtre </a:t>
            </a:r>
            <a:r>
              <a:rPr lang="fr-CA" sz="2400" b="0" i="1">
                <a:effectLst/>
                <a:latin typeface="Source Sans Pro" panose="020B0503030403020204" pitchFamily="34" charset="0"/>
              </a:rPr>
              <a:t>Programme</a:t>
            </a:r>
            <a:r>
              <a:rPr lang="fr-CA" sz="2400" b="0" i="0">
                <a:effectLst/>
                <a:latin typeface="Source Sans Pro" panose="020B0503030403020204" pitchFamily="34" charset="0"/>
              </a:rPr>
              <a:t> en cliquant sur le bouton transition ou en faisant glisser le curseur. </a:t>
            </a:r>
            <a:endParaRPr lang="fr-CA" sz="2400" b="0" i="0">
              <a:effectLst/>
            </a:endParaRPr>
          </a:p>
        </p:txBody>
      </p:sp>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407" y="795942"/>
            <a:ext cx="4814941" cy="2116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0" name="Group 1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2" name="ZoneTexte 1">
            <a:extLst>
              <a:ext uri="{FF2B5EF4-FFF2-40B4-BE49-F238E27FC236}">
                <a16:creationId xmlns:a16="http://schemas.microsoft.com/office/drawing/2014/main" id="{136D0C9D-F257-4ADA-8FE2-A040EAB585C3}"/>
              </a:ext>
            </a:extLst>
          </p:cNvPr>
          <p:cNvSpPr txBox="1"/>
          <p:nvPr/>
        </p:nvSpPr>
        <p:spPr>
          <a:xfrm>
            <a:off x="6349314" y="1227422"/>
            <a:ext cx="3751125" cy="707886"/>
          </a:xfrm>
          <a:prstGeom prst="rect">
            <a:avLst/>
          </a:prstGeom>
          <a:noFill/>
        </p:spPr>
        <p:txBody>
          <a:bodyPr wrap="square" lIns="91440" tIns="45720" rIns="91440" bIns="45720" rtlCol="0" anchor="t">
            <a:spAutoFit/>
          </a:bodyPr>
          <a:lstStyle/>
          <a:p>
            <a:pPr algn="l" rtl="0" fontAlgn="base"/>
            <a:r>
              <a:rPr lang="fr-CA" sz="4000">
                <a:effectLst/>
                <a:latin typeface="Source Sans Pro"/>
                <a:ea typeface="Source Sans Pro"/>
              </a:rPr>
              <a:t>Le mode </a:t>
            </a:r>
            <a:r>
              <a:rPr lang="fr-CA" sz="4000">
                <a:latin typeface="Source Sans Pro"/>
                <a:ea typeface="Source Sans Pro"/>
              </a:rPr>
              <a:t>studio</a:t>
            </a:r>
            <a:endParaRPr lang="fr-CA"/>
          </a:p>
        </p:txBody>
      </p:sp>
      <p:pic>
        <p:nvPicPr>
          <p:cNvPr id="15" name="Image 14" descr="Une image contenant texte, moniteur, capture d’écran, intérieur&#10;&#10;Description générée automatiquement">
            <a:extLst>
              <a:ext uri="{FF2B5EF4-FFF2-40B4-BE49-F238E27FC236}">
                <a16:creationId xmlns:a16="http://schemas.microsoft.com/office/drawing/2014/main" id="{B2213A72-E218-4D47-8528-B8CF8CE1F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406" y="3343981"/>
            <a:ext cx="4814941" cy="2718078"/>
          </a:xfrm>
          <a:prstGeom prst="rect">
            <a:avLst/>
          </a:prstGeom>
        </p:spPr>
      </p:pic>
    </p:spTree>
    <p:extLst>
      <p:ext uri="{BB962C8B-B14F-4D97-AF65-F5344CB8AC3E}">
        <p14:creationId xmlns:p14="http://schemas.microsoft.com/office/powerpoint/2010/main" val="1477078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DFF28FAC-69D8-47C1-AD86-E2E11CE9B755}"/>
              </a:ext>
            </a:extLst>
          </p:cNvPr>
          <p:cNvSpPr txBox="1"/>
          <p:nvPr/>
        </p:nvSpPr>
        <p:spPr>
          <a:xfrm>
            <a:off x="6404348" y="-60878"/>
            <a:ext cx="4814941" cy="1135737"/>
          </a:xfrm>
          <a:prstGeom prst="rect">
            <a:avLst/>
          </a:prstGeom>
        </p:spPr>
        <p:txBody>
          <a:bodyPr vert="horz" lIns="91440" tIns="45720" rIns="91440" bIns="45720" rtlCol="0" anchor="ctr">
            <a:normAutofit/>
          </a:bodyPr>
          <a:lstStyle/>
          <a:p>
            <a:pPr fontAlgn="base">
              <a:lnSpc>
                <a:spcPct val="90000"/>
              </a:lnSpc>
              <a:spcBef>
                <a:spcPct val="0"/>
              </a:spcBef>
              <a:spcAft>
                <a:spcPts val="600"/>
              </a:spcAft>
            </a:pPr>
            <a:endParaRPr lang="en-US" sz="3600" b="0" i="0">
              <a:effectLst/>
              <a:latin typeface="+mj-lt"/>
              <a:ea typeface="+mj-ea"/>
              <a:cs typeface="+mj-cs"/>
            </a:endParaRPr>
          </a:p>
        </p:txBody>
      </p:sp>
      <p:sp>
        <p:nvSpPr>
          <p:cNvPr id="9" name="ZoneTexte 8">
            <a:extLst>
              <a:ext uri="{FF2B5EF4-FFF2-40B4-BE49-F238E27FC236}">
                <a16:creationId xmlns:a16="http://schemas.microsoft.com/office/drawing/2014/main" id="{918F2A8A-14BB-453B-8298-CDC882FD6752}"/>
              </a:ext>
            </a:extLst>
          </p:cNvPr>
          <p:cNvSpPr txBox="1"/>
          <p:nvPr/>
        </p:nvSpPr>
        <p:spPr>
          <a:xfrm>
            <a:off x="240401" y="1425662"/>
            <a:ext cx="5336605" cy="4393982"/>
          </a:xfrm>
          <a:prstGeom prst="rect">
            <a:avLst/>
          </a:prstGeom>
        </p:spPr>
        <p:txBody>
          <a:bodyPr vert="horz" lIns="91440" tIns="45720" rIns="91440" bIns="45720" rtlCol="0" anchor="t">
            <a:noAutofit/>
          </a:bodyPr>
          <a:lstStyle/>
          <a:p>
            <a:pPr fontAlgn="base"/>
            <a:r>
              <a:rPr lang="fr-CA" sz="2400">
                <a:effectLst/>
                <a:latin typeface="Source Sans Pro"/>
                <a:ea typeface="Source Sans Pro"/>
              </a:rPr>
              <a:t>À noter que la scène qui était au programme auparavant se retrouve par défaut dans la fenêtre aperçu et </a:t>
            </a:r>
            <a:r>
              <a:rPr lang="fr-CA" sz="2400">
                <a:latin typeface="Source Sans Pro"/>
                <a:ea typeface="Source Sans Pro"/>
              </a:rPr>
              <a:t>prête </a:t>
            </a:r>
            <a:r>
              <a:rPr lang="fr-CA" sz="2400">
                <a:effectLst/>
                <a:latin typeface="Source Sans Pro"/>
                <a:ea typeface="Source Sans Pro"/>
              </a:rPr>
              <a:t>à être remise au programme.</a:t>
            </a:r>
            <a:r>
              <a:rPr lang="fr-CA" sz="2400">
                <a:latin typeface="Source Sans Pro"/>
                <a:ea typeface="Source Sans Pro"/>
              </a:rPr>
              <a:t> </a:t>
            </a:r>
            <a:endParaRPr lang="fr-CA" sz="2400">
              <a:effectLst/>
              <a:latin typeface="Source Sans Pro" panose="020B0503030403020204" pitchFamily="34" charset="0"/>
            </a:endParaRPr>
          </a:p>
          <a:p>
            <a:pPr algn="l" rtl="0" fontAlgn="base"/>
            <a:endParaRPr lang="fr-CA" sz="2400">
              <a:latin typeface="Source Sans Pro" panose="020B0503030403020204" pitchFamily="34" charset="0"/>
            </a:endParaRPr>
          </a:p>
          <a:p>
            <a:pPr algn="l" rtl="0" fontAlgn="base"/>
            <a:endParaRPr lang="fr-CA" sz="2400">
              <a:latin typeface="Source Sans Pro" panose="020B0503030403020204" pitchFamily="34" charset="0"/>
            </a:endParaRPr>
          </a:p>
          <a:p>
            <a:pPr algn="l" rtl="0" fontAlgn="base"/>
            <a:r>
              <a:rPr lang="fr-CA" sz="2400">
                <a:effectLst/>
                <a:latin typeface="Source Sans Pro"/>
                <a:ea typeface="Source Sans Pro"/>
              </a:rPr>
              <a:t>On peut soit la retourner en </a:t>
            </a:r>
            <a:r>
              <a:rPr lang="fr-CA" sz="2400">
                <a:latin typeface="Source Sans Pro"/>
                <a:ea typeface="Source Sans Pro"/>
              </a:rPr>
              <a:t>ondes</a:t>
            </a:r>
            <a:r>
              <a:rPr lang="fr-CA" sz="2400">
                <a:effectLst/>
                <a:latin typeface="Source Sans Pro"/>
                <a:ea typeface="Source Sans Pro"/>
              </a:rPr>
              <a:t> ou choisir une autre scène qui s’affichera dans l’aperçu</a:t>
            </a:r>
            <a:r>
              <a:rPr lang="fr-CA" sz="2400">
                <a:latin typeface="Source Sans Pro"/>
                <a:ea typeface="Source Sans Pro"/>
              </a:rPr>
              <a:t>,</a:t>
            </a:r>
            <a:r>
              <a:rPr lang="fr-CA" sz="2400">
                <a:effectLst/>
                <a:latin typeface="Source Sans Pro"/>
                <a:ea typeface="Source Sans Pro"/>
              </a:rPr>
              <a:t> etc.</a:t>
            </a:r>
            <a:endParaRPr lang="fr-CA" sz="2400" b="0" i="0">
              <a:effectLst/>
              <a:latin typeface="Source Sans Pro"/>
              <a:ea typeface="Source Sans Pro"/>
            </a:endParaRPr>
          </a:p>
        </p:txBody>
      </p:sp>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407" y="795942"/>
            <a:ext cx="4814941" cy="2116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0" name="Group 1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2" name="ZoneTexte 1">
            <a:extLst>
              <a:ext uri="{FF2B5EF4-FFF2-40B4-BE49-F238E27FC236}">
                <a16:creationId xmlns:a16="http://schemas.microsoft.com/office/drawing/2014/main" id="{136D0C9D-F257-4ADA-8FE2-A040EAB585C3}"/>
              </a:ext>
            </a:extLst>
          </p:cNvPr>
          <p:cNvSpPr txBox="1"/>
          <p:nvPr/>
        </p:nvSpPr>
        <p:spPr>
          <a:xfrm>
            <a:off x="6349314" y="1227422"/>
            <a:ext cx="3751125" cy="707886"/>
          </a:xfrm>
          <a:prstGeom prst="rect">
            <a:avLst/>
          </a:prstGeom>
          <a:noFill/>
        </p:spPr>
        <p:txBody>
          <a:bodyPr wrap="square" lIns="91440" tIns="45720" rIns="91440" bIns="45720" rtlCol="0" anchor="t">
            <a:spAutoFit/>
          </a:bodyPr>
          <a:lstStyle/>
          <a:p>
            <a:pPr algn="l" rtl="0" fontAlgn="base"/>
            <a:r>
              <a:rPr lang="fr-CA" sz="4000">
                <a:effectLst/>
                <a:latin typeface="Source Sans Pro"/>
                <a:ea typeface="Source Sans Pro"/>
              </a:rPr>
              <a:t>Le mode </a:t>
            </a:r>
            <a:r>
              <a:rPr lang="fr-CA" sz="4000">
                <a:latin typeface="Source Sans Pro"/>
                <a:ea typeface="Source Sans Pro"/>
              </a:rPr>
              <a:t>studio</a:t>
            </a:r>
            <a:endParaRPr lang="fr-CA"/>
          </a:p>
        </p:txBody>
      </p:sp>
      <p:pic>
        <p:nvPicPr>
          <p:cNvPr id="15" name="Image 14" descr="Une image contenant texte, moniteur, capture d’écran, intérieur&#10;&#10;Description générée automatiquement">
            <a:extLst>
              <a:ext uri="{FF2B5EF4-FFF2-40B4-BE49-F238E27FC236}">
                <a16:creationId xmlns:a16="http://schemas.microsoft.com/office/drawing/2014/main" id="{C6B1E703-1C88-42FE-9169-8154CF193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406" y="3343981"/>
            <a:ext cx="4814941" cy="2718078"/>
          </a:xfrm>
          <a:prstGeom prst="rect">
            <a:avLst/>
          </a:prstGeom>
        </p:spPr>
      </p:pic>
    </p:spTree>
    <p:extLst>
      <p:ext uri="{BB962C8B-B14F-4D97-AF65-F5344CB8AC3E}">
        <p14:creationId xmlns:p14="http://schemas.microsoft.com/office/powerpoint/2010/main" val="726976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2">
            <a:extLst>
              <a:ext uri="{28A0092B-C50C-407E-A947-70E740481C1C}">
                <a14:useLocalDpi xmlns:a14="http://schemas.microsoft.com/office/drawing/2010/main" val="0"/>
              </a:ext>
            </a:extLst>
          </a:blip>
          <a:srcRect l="24144" r="2568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4" name="ZoneTexte 7">
            <a:extLst>
              <a:ext uri="{FF2B5EF4-FFF2-40B4-BE49-F238E27FC236}">
                <a16:creationId xmlns:a16="http://schemas.microsoft.com/office/drawing/2014/main" id="{80975E83-135C-42F7-B62D-25E14A20F384}"/>
              </a:ext>
            </a:extLst>
          </p:cNvPr>
          <p:cNvSpPr txBox="1"/>
          <p:nvPr/>
        </p:nvSpPr>
        <p:spPr>
          <a:xfrm>
            <a:off x="5792955" y="1028279"/>
            <a:ext cx="5779810" cy="5227966"/>
          </a:xfrm>
          <a:prstGeom prst="rect">
            <a:avLst/>
          </a:prstGeom>
        </p:spPr>
        <p:txBody>
          <a:bodyPr vert="horz" lIns="91440" tIns="45720" rIns="91440" bIns="45720" rtlCol="0" anchor="t">
            <a:noAutofit/>
          </a:bodyPr>
          <a:lstStyle/>
          <a:p>
            <a:pPr marL="457200" indent="-228600" fontAlgn="base">
              <a:lnSpc>
                <a:spcPct val="90000"/>
              </a:lnSpc>
              <a:spcBef>
                <a:spcPts val="800"/>
              </a:spcBef>
              <a:spcAft>
                <a:spcPts val="800"/>
              </a:spcAft>
              <a:buFont typeface="Arial" panose="020B0604020202020204" pitchFamily="34" charset="0"/>
              <a:buChar char="•"/>
            </a:pPr>
            <a:r>
              <a:rPr lang="fr-CA" sz="3200" b="0" i="0">
                <a:effectLst/>
              </a:rPr>
              <a:t>Afficher un .gif animé</a:t>
            </a:r>
            <a:endParaRPr lang="fr-FR"/>
          </a:p>
          <a:p>
            <a:pPr marL="457200" indent="-228600" fontAlgn="base">
              <a:lnSpc>
                <a:spcPct val="90000"/>
              </a:lnSpc>
              <a:spcBef>
                <a:spcPts val="800"/>
              </a:spcBef>
              <a:spcAft>
                <a:spcPts val="800"/>
              </a:spcAft>
              <a:buFont typeface="Arial" panose="020B0604020202020204" pitchFamily="34" charset="0"/>
              <a:buChar char="•"/>
            </a:pPr>
            <a:r>
              <a:rPr lang="fr-CA" sz="3200"/>
              <a:t>Configurer une présentation PowerPoint</a:t>
            </a:r>
            <a:endParaRPr lang="fr-CA" sz="3200">
              <a:ea typeface="Source Sans Pro"/>
            </a:endParaRPr>
          </a:p>
          <a:p>
            <a:pPr marL="457200" indent="-228600" fontAlgn="base">
              <a:lnSpc>
                <a:spcPct val="90000"/>
              </a:lnSpc>
              <a:spcBef>
                <a:spcPts val="800"/>
              </a:spcBef>
              <a:spcAft>
                <a:spcPts val="800"/>
              </a:spcAft>
              <a:buFont typeface="Arial" panose="020B0604020202020204" pitchFamily="34" charset="0"/>
              <a:buChar char="•"/>
            </a:pPr>
            <a:r>
              <a:rPr lang="fr-CA" sz="3200" b="0" i="0">
                <a:effectLst/>
              </a:rPr>
              <a:t>Présenter un PowerPoint en mode Chrominance (transparent)</a:t>
            </a:r>
            <a:endParaRPr lang="fr-CA" sz="3200" b="0" i="0">
              <a:effectLst/>
              <a:ea typeface="Source Sans Pro"/>
            </a:endParaRPr>
          </a:p>
          <a:p>
            <a:pPr marL="457200" indent="-228600" fontAlgn="base">
              <a:lnSpc>
                <a:spcPct val="90000"/>
              </a:lnSpc>
              <a:spcBef>
                <a:spcPts val="800"/>
              </a:spcBef>
              <a:spcAft>
                <a:spcPts val="800"/>
              </a:spcAft>
              <a:buFont typeface="Arial" panose="020B0604020202020204" pitchFamily="34" charset="0"/>
              <a:buChar char="•"/>
            </a:pPr>
            <a:r>
              <a:rPr lang="fr-CA" sz="3200" b="0" i="0">
                <a:effectLst/>
              </a:rPr>
              <a:t>Ajouter un décompt</a:t>
            </a:r>
            <a:r>
              <a:rPr lang="fr-CA" sz="3200"/>
              <a:t>e</a:t>
            </a:r>
            <a:endParaRPr lang="fr-CA" sz="3200">
              <a:ea typeface="Source Sans Pro"/>
            </a:endParaRPr>
          </a:p>
          <a:p>
            <a:pPr marL="457200" indent="-228600" fontAlgn="base">
              <a:lnSpc>
                <a:spcPct val="90000"/>
              </a:lnSpc>
              <a:spcBef>
                <a:spcPts val="800"/>
              </a:spcBef>
              <a:spcAft>
                <a:spcPts val="800"/>
              </a:spcAft>
              <a:buFont typeface="Arial" panose="020B0604020202020204" pitchFamily="34" charset="0"/>
              <a:buChar char="•"/>
            </a:pPr>
            <a:r>
              <a:rPr lang="fr-CA" sz="3200"/>
              <a:t>OBS Ninja</a:t>
            </a:r>
            <a:endParaRPr lang="fr-CA" sz="3200" b="0" i="0">
              <a:effectLst/>
              <a:ea typeface="Source Sans Pro"/>
            </a:endParaRPr>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2" name="ZoneTexte 1">
            <a:extLst>
              <a:ext uri="{FF2B5EF4-FFF2-40B4-BE49-F238E27FC236}">
                <a16:creationId xmlns:a16="http://schemas.microsoft.com/office/drawing/2014/main" id="{D5069239-A3E5-47F4-A82C-5FBE3210635E}"/>
              </a:ext>
            </a:extLst>
          </p:cNvPr>
          <p:cNvSpPr txBox="1"/>
          <p:nvPr/>
        </p:nvSpPr>
        <p:spPr>
          <a:xfrm>
            <a:off x="1937657" y="2687207"/>
            <a:ext cx="2672179" cy="1107996"/>
          </a:xfrm>
          <a:prstGeom prst="rect">
            <a:avLst/>
          </a:prstGeom>
          <a:noFill/>
        </p:spPr>
        <p:txBody>
          <a:bodyPr wrap="square" rtlCol="0">
            <a:spAutoFit/>
          </a:bodyPr>
          <a:lstStyle/>
          <a:p>
            <a:pPr algn="ctr"/>
            <a:r>
              <a:rPr lang="fr-CA" sz="4800">
                <a:effectLst/>
                <a:latin typeface="+mj-lt"/>
                <a:ea typeface="+mj-ea"/>
                <a:cs typeface="+mj-cs"/>
              </a:rPr>
              <a:t>Astuces</a:t>
            </a:r>
          </a:p>
          <a:p>
            <a:endParaRPr lang="fr-CA"/>
          </a:p>
        </p:txBody>
      </p:sp>
    </p:spTree>
    <p:extLst>
      <p:ext uri="{BB962C8B-B14F-4D97-AF65-F5344CB8AC3E}">
        <p14:creationId xmlns:p14="http://schemas.microsoft.com/office/powerpoint/2010/main" val="1783083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3">
            <a:extLst>
              <a:ext uri="{28A0092B-C50C-407E-A947-70E740481C1C}">
                <a14:useLocalDpi xmlns:a14="http://schemas.microsoft.com/office/drawing/2010/main" val="0"/>
              </a:ext>
            </a:extLst>
          </a:blip>
          <a:srcRect l="9573" r="11116"/>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8" name="ZoneTexte 7">
            <a:extLst>
              <a:ext uri="{FF2B5EF4-FFF2-40B4-BE49-F238E27FC236}">
                <a16:creationId xmlns:a16="http://schemas.microsoft.com/office/drawing/2014/main" id="{9056AAE8-DDF0-45A7-AA8B-FFA844E20EC2}"/>
              </a:ext>
            </a:extLst>
          </p:cNvPr>
          <p:cNvSpPr txBox="1"/>
          <p:nvPr/>
        </p:nvSpPr>
        <p:spPr>
          <a:xfrm>
            <a:off x="4573734" y="1776621"/>
            <a:ext cx="7019925" cy="1446550"/>
          </a:xfrm>
          <a:prstGeom prst="rect">
            <a:avLst/>
          </a:prstGeom>
          <a:noFill/>
        </p:spPr>
        <p:txBody>
          <a:bodyPr wrap="square" rtlCol="0">
            <a:spAutoFit/>
          </a:bodyPr>
          <a:lstStyle/>
          <a:p>
            <a:pPr algn="ctr"/>
            <a:r>
              <a:rPr lang="fr-CA" sz="8800">
                <a:latin typeface="Source Sans Pro" panose="020B0503030403020204" pitchFamily="34" charset="0"/>
                <a:ea typeface="Source Sans Pro" panose="020B0503030403020204" pitchFamily="34" charset="0"/>
              </a:rPr>
              <a:t>OBS Studio</a:t>
            </a:r>
            <a:endParaRPr lang="en-CA" sz="8800">
              <a:latin typeface="Source Sans Pro" panose="020B0503030403020204" pitchFamily="34" charset="0"/>
              <a:ea typeface="Source Sans Pro" panose="020B0503030403020204" pitchFamily="34" charset="0"/>
            </a:endParaRPr>
          </a:p>
        </p:txBody>
      </p:sp>
      <p:sp>
        <p:nvSpPr>
          <p:cNvPr id="9" name="ZoneTexte 8">
            <a:extLst>
              <a:ext uri="{FF2B5EF4-FFF2-40B4-BE49-F238E27FC236}">
                <a16:creationId xmlns:a16="http://schemas.microsoft.com/office/drawing/2014/main" id="{2A3147B9-0C6A-46AF-BC41-9F500A81836A}"/>
              </a:ext>
            </a:extLst>
          </p:cNvPr>
          <p:cNvSpPr txBox="1"/>
          <p:nvPr/>
        </p:nvSpPr>
        <p:spPr>
          <a:xfrm>
            <a:off x="135926" y="2566223"/>
            <a:ext cx="3861432" cy="2123658"/>
          </a:xfrm>
          <a:prstGeom prst="rect">
            <a:avLst/>
          </a:prstGeom>
          <a:noFill/>
        </p:spPr>
        <p:txBody>
          <a:bodyPr wrap="square" rtlCol="0">
            <a:spAutoFit/>
          </a:bodyPr>
          <a:lstStyle/>
          <a:p>
            <a:r>
              <a:rPr lang="fr-CA" sz="4400">
                <a:latin typeface="Source Sans Pro" panose="020B0503030403020204" pitchFamily="34" charset="0"/>
                <a:ea typeface="Source Sans Pro" panose="020B0503030403020204" pitchFamily="34" charset="0"/>
              </a:rPr>
              <a:t>  Présentation  </a:t>
            </a:r>
          </a:p>
          <a:p>
            <a:r>
              <a:rPr lang="fr-CA" sz="4400">
                <a:latin typeface="Source Sans Pro" panose="020B0503030403020204" pitchFamily="34" charset="0"/>
                <a:ea typeface="Source Sans Pro" panose="020B0503030403020204" pitchFamily="34" charset="0"/>
              </a:rPr>
              <a:t>           des fonctionnalités </a:t>
            </a:r>
            <a:endParaRPr lang="en-CA" sz="44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6383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3">
            <a:extLst>
              <a:ext uri="{28A0092B-C50C-407E-A947-70E740481C1C}">
                <a14:useLocalDpi xmlns:a14="http://schemas.microsoft.com/office/drawing/2010/main" val="0"/>
              </a:ext>
            </a:extLst>
          </a:blip>
          <a:srcRect l="9573" r="11116"/>
          <a:stretch/>
        </p:blipFill>
        <p:spPr>
          <a:xfrm>
            <a:off x="2555441"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pic>
        <p:nvPicPr>
          <p:cNvPr id="12" name="Image 11" descr="Une image contenant texte, intérieur, moniteur, capture d’écran&#10;&#10;Description générée automatiquement">
            <a:extLst>
              <a:ext uri="{FF2B5EF4-FFF2-40B4-BE49-F238E27FC236}">
                <a16:creationId xmlns:a16="http://schemas.microsoft.com/office/drawing/2014/main" id="{80E20F4D-7E75-4077-81EA-CB850832E627}"/>
              </a:ext>
            </a:extLst>
          </p:cNvPr>
          <p:cNvPicPr>
            <a:picLocks noChangeAspect="1"/>
          </p:cNvPicPr>
          <p:nvPr/>
        </p:nvPicPr>
        <p:blipFill rotWithShape="1">
          <a:blip r:embed="rId5">
            <a:extLst>
              <a:ext uri="{28A0092B-C50C-407E-A947-70E740481C1C}">
                <a14:useLocalDpi xmlns:a14="http://schemas.microsoft.com/office/drawing/2010/main" val="0"/>
              </a:ext>
            </a:extLst>
          </a:blip>
          <a:srcRect l="3275" r="4667" b="-2"/>
          <a:stretch/>
        </p:blipFill>
        <p:spPr>
          <a:xfrm>
            <a:off x="2419273" y="2060886"/>
            <a:ext cx="7640322" cy="4378057"/>
          </a:xfrm>
          <a:prstGeom prst="rect">
            <a:avLst/>
          </a:prstGeom>
          <a:ln>
            <a:noFill/>
          </a:ln>
          <a:effectLst>
            <a:outerShdw blurRad="292100" dist="139700" dir="2700000" algn="tl" rotWithShape="0">
              <a:srgbClr val="333333">
                <a:alpha val="65000"/>
              </a:srgbClr>
            </a:outerShdw>
          </a:effectLst>
        </p:spPr>
      </p:pic>
      <p:sp>
        <p:nvSpPr>
          <p:cNvPr id="13" name="ZoneTexte 12">
            <a:extLst>
              <a:ext uri="{FF2B5EF4-FFF2-40B4-BE49-F238E27FC236}">
                <a16:creationId xmlns:a16="http://schemas.microsoft.com/office/drawing/2014/main" id="{ED78D420-988F-41D0-9BB5-E8A0A639269E}"/>
              </a:ext>
            </a:extLst>
          </p:cNvPr>
          <p:cNvSpPr txBox="1"/>
          <p:nvPr/>
        </p:nvSpPr>
        <p:spPr>
          <a:xfrm>
            <a:off x="2197332" y="559836"/>
            <a:ext cx="9068432" cy="1401231"/>
          </a:xfrm>
          <a:prstGeom prst="rect">
            <a:avLst/>
          </a:prstGeom>
        </p:spPr>
        <p:txBody>
          <a:bodyPr vert="horz" lIns="91440" tIns="45720" rIns="91440" bIns="45720" rtlCol="0">
            <a:normAutofit/>
          </a:bodyPr>
          <a:lstStyle/>
          <a:p>
            <a:pPr>
              <a:lnSpc>
                <a:spcPct val="90000"/>
              </a:lnSpc>
              <a:spcAft>
                <a:spcPts val="600"/>
              </a:spcAft>
            </a:pPr>
            <a:r>
              <a:rPr lang="en-US" sz="2400"/>
              <a:t>OBS</a:t>
            </a:r>
            <a:r>
              <a:rPr lang="en-US" sz="2400" b="0" i="0">
                <a:effectLst/>
              </a:rPr>
              <a:t> Studio </a:t>
            </a:r>
            <a:r>
              <a:rPr lang="en-US" sz="2400" b="0" i="0" err="1">
                <a:effectLst/>
              </a:rPr>
              <a:t>est</a:t>
            </a:r>
            <a:r>
              <a:rPr lang="en-US" sz="2400" b="0" i="0">
                <a:effectLst/>
              </a:rPr>
              <a:t> un </a:t>
            </a:r>
            <a:r>
              <a:rPr lang="en-US" sz="2400" b="0" i="0" err="1">
                <a:effectLst/>
              </a:rPr>
              <a:t>outil</a:t>
            </a:r>
            <a:r>
              <a:rPr lang="en-US" sz="2400" b="0" i="0">
                <a:effectLst/>
              </a:rPr>
              <a:t> </a:t>
            </a:r>
            <a:r>
              <a:rPr lang="en-US" sz="2400" b="0" i="0" err="1">
                <a:effectLst/>
              </a:rPr>
              <a:t>avancé</a:t>
            </a:r>
            <a:r>
              <a:rPr lang="en-US" sz="2400" b="0" i="0">
                <a:effectLst/>
              </a:rPr>
              <a:t> de streaming et </a:t>
            </a:r>
            <a:r>
              <a:rPr lang="en-US" sz="2400" b="0" i="0" err="1">
                <a:effectLst/>
              </a:rPr>
              <a:t>d’enregistrement</a:t>
            </a:r>
            <a:r>
              <a:rPr lang="en-US" sz="2400" b="0" i="0">
                <a:effectLst/>
              </a:rPr>
              <a:t>. </a:t>
            </a:r>
          </a:p>
          <a:p>
            <a:pPr>
              <a:lnSpc>
                <a:spcPct val="90000"/>
              </a:lnSpc>
              <a:spcAft>
                <a:spcPts val="600"/>
              </a:spcAft>
            </a:pPr>
            <a:r>
              <a:rPr lang="en-US" sz="2400" b="0" i="0">
                <a:effectLst/>
              </a:rPr>
              <a:t>Il a les </a:t>
            </a:r>
            <a:r>
              <a:rPr lang="en-US" sz="2400" b="0" i="0" err="1">
                <a:effectLst/>
              </a:rPr>
              <a:t>mêmes</a:t>
            </a:r>
            <a:r>
              <a:rPr lang="en-US" sz="2400" b="0" i="0">
                <a:effectLst/>
              </a:rPr>
              <a:t> </a:t>
            </a:r>
            <a:r>
              <a:rPr lang="en-US" sz="2400" b="0" i="0" err="1">
                <a:effectLst/>
              </a:rPr>
              <a:t>fonctions</a:t>
            </a:r>
            <a:r>
              <a:rPr lang="en-US" sz="2400" b="0" i="0">
                <a:effectLst/>
              </a:rPr>
              <a:t> </a:t>
            </a:r>
            <a:r>
              <a:rPr lang="en-US" sz="2400" b="0" i="0" err="1">
                <a:effectLst/>
              </a:rPr>
              <a:t>qu’un</a:t>
            </a:r>
            <a:r>
              <a:rPr lang="en-US" sz="2400" b="0" i="0">
                <a:effectLst/>
              </a:rPr>
              <a:t> petit studio de </a:t>
            </a:r>
            <a:r>
              <a:rPr lang="en-US" sz="2400" b="0" i="0" err="1">
                <a:effectLst/>
              </a:rPr>
              <a:t>télévision</a:t>
            </a:r>
            <a:r>
              <a:rPr lang="en-US" sz="2400" b="0" i="0">
                <a:effectLst/>
              </a:rPr>
              <a:t>. </a:t>
            </a:r>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392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3">
            <a:extLst>
              <a:ext uri="{28A0092B-C50C-407E-A947-70E740481C1C}">
                <a14:useLocalDpi xmlns:a14="http://schemas.microsoft.com/office/drawing/2010/main" val="0"/>
              </a:ext>
            </a:extLst>
          </a:blip>
          <a:srcRect l="9573" r="11116"/>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70D22011-B3F7-43B5-89A1-BD53311B20CB}"/>
              </a:ext>
            </a:extLst>
          </p:cNvPr>
          <p:cNvSpPr txBox="1"/>
          <p:nvPr/>
        </p:nvSpPr>
        <p:spPr>
          <a:xfrm>
            <a:off x="149289" y="1306286"/>
            <a:ext cx="4501769" cy="4525445"/>
          </a:xfrm>
          <a:prstGeom prst="rect">
            <a:avLst/>
          </a:prstGeom>
        </p:spPr>
        <p:txBody>
          <a:bodyPr vert="horz" lIns="91440" tIns="45720" rIns="91440" bIns="45720" rtlCol="0">
            <a:normAutofit lnSpcReduction="10000"/>
          </a:bodyPr>
          <a:lstStyle/>
          <a:p>
            <a:pPr indent="-228600" fontAlgn="base">
              <a:lnSpc>
                <a:spcPct val="90000"/>
              </a:lnSpc>
              <a:spcAft>
                <a:spcPts val="600"/>
              </a:spcAft>
              <a:buFont typeface="Arial" panose="020B0604020202020204" pitchFamily="34" charset="0"/>
              <a:buChar char="•"/>
            </a:pPr>
            <a:endParaRPr lang="fr-CA" sz="2000" b="0" i="0">
              <a:effectLst/>
            </a:endParaRPr>
          </a:p>
          <a:p>
            <a:pPr indent="-228600" fontAlgn="base">
              <a:lnSpc>
                <a:spcPct val="90000"/>
              </a:lnSpc>
              <a:spcAft>
                <a:spcPts val="600"/>
              </a:spcAft>
              <a:buFont typeface="Arial" panose="020B0604020202020204" pitchFamily="34" charset="0"/>
              <a:buChar char="•"/>
            </a:pPr>
            <a:r>
              <a:rPr lang="fr-CA" sz="2800" b="0" i="0">
                <a:effectLst/>
              </a:rPr>
              <a:t>L’outil permet de préparer à l’avance différentes scènes pour les utiliser pendant la diffusion. </a:t>
            </a:r>
          </a:p>
          <a:p>
            <a:pPr indent="-228600" fontAlgn="base">
              <a:lnSpc>
                <a:spcPct val="90000"/>
              </a:lnSpc>
              <a:spcAft>
                <a:spcPts val="600"/>
              </a:spcAft>
              <a:buFont typeface="Arial" panose="020B0604020202020204" pitchFamily="34" charset="0"/>
              <a:buChar char="•"/>
            </a:pPr>
            <a:endParaRPr lang="fr-CA" sz="2800" b="0" i="0">
              <a:effectLst/>
            </a:endParaRPr>
          </a:p>
          <a:p>
            <a:pPr indent="-228600" fontAlgn="base">
              <a:lnSpc>
                <a:spcPct val="90000"/>
              </a:lnSpc>
              <a:spcAft>
                <a:spcPts val="600"/>
              </a:spcAft>
              <a:buFont typeface="Arial" panose="020B0604020202020204" pitchFamily="34" charset="0"/>
              <a:buChar char="•"/>
            </a:pPr>
            <a:r>
              <a:rPr lang="fr-CA" sz="2800" b="0" i="0">
                <a:effectLst/>
              </a:rPr>
              <a:t>Ainsi, au lieu de faire une captation et d’ajouter ensuite du matériel sous forme de montage, on produit une présentation complète en direct. </a:t>
            </a:r>
          </a:p>
          <a:p>
            <a:pPr fontAlgn="base">
              <a:lnSpc>
                <a:spcPct val="90000"/>
              </a:lnSpc>
              <a:spcAft>
                <a:spcPts val="600"/>
              </a:spcAft>
            </a:pPr>
            <a:endParaRPr lang="en-US" sz="2000" b="0" i="0">
              <a:effectLst/>
            </a:endParaRPr>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pic>
        <p:nvPicPr>
          <p:cNvPr id="3" name="Image 2">
            <a:extLst>
              <a:ext uri="{FF2B5EF4-FFF2-40B4-BE49-F238E27FC236}">
                <a16:creationId xmlns:a16="http://schemas.microsoft.com/office/drawing/2014/main" id="{3D734C21-1556-4607-B850-FF2732596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5241" y="559836"/>
            <a:ext cx="4713352" cy="26446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Image 7">
            <a:extLst>
              <a:ext uri="{FF2B5EF4-FFF2-40B4-BE49-F238E27FC236}">
                <a16:creationId xmlns:a16="http://schemas.microsoft.com/office/drawing/2014/main" id="{8BE0716A-BC72-48AF-B5D4-FB81E863D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5241" y="3653472"/>
            <a:ext cx="4713352" cy="27345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ZoneTexte 8">
            <a:extLst>
              <a:ext uri="{FF2B5EF4-FFF2-40B4-BE49-F238E27FC236}">
                <a16:creationId xmlns:a16="http://schemas.microsoft.com/office/drawing/2014/main" id="{D4C78879-B03E-43CD-99DE-8A2B0B170729}"/>
              </a:ext>
            </a:extLst>
          </p:cNvPr>
          <p:cNvSpPr txBox="1"/>
          <p:nvPr/>
        </p:nvSpPr>
        <p:spPr>
          <a:xfrm>
            <a:off x="6888172" y="750341"/>
            <a:ext cx="3228392" cy="369332"/>
          </a:xfrm>
          <a:prstGeom prst="rect">
            <a:avLst/>
          </a:prstGeom>
          <a:noFill/>
        </p:spPr>
        <p:txBody>
          <a:bodyPr wrap="square" rtlCol="0">
            <a:spAutoFit/>
          </a:bodyPr>
          <a:lstStyle/>
          <a:p>
            <a:r>
              <a:rPr lang="fr-CA"/>
              <a:t>Scène 1</a:t>
            </a:r>
          </a:p>
        </p:txBody>
      </p:sp>
      <p:sp>
        <p:nvSpPr>
          <p:cNvPr id="10" name="ZoneTexte 9">
            <a:extLst>
              <a:ext uri="{FF2B5EF4-FFF2-40B4-BE49-F238E27FC236}">
                <a16:creationId xmlns:a16="http://schemas.microsoft.com/office/drawing/2014/main" id="{B30C6EB4-BEF4-4EFA-A03B-CA7B9B50871B}"/>
              </a:ext>
            </a:extLst>
          </p:cNvPr>
          <p:cNvSpPr txBox="1"/>
          <p:nvPr/>
        </p:nvSpPr>
        <p:spPr>
          <a:xfrm>
            <a:off x="6837758" y="3815137"/>
            <a:ext cx="1922106" cy="369332"/>
          </a:xfrm>
          <a:prstGeom prst="rect">
            <a:avLst/>
          </a:prstGeom>
          <a:noFill/>
        </p:spPr>
        <p:txBody>
          <a:bodyPr wrap="square" rtlCol="0">
            <a:spAutoFit/>
          </a:bodyPr>
          <a:lstStyle/>
          <a:p>
            <a:r>
              <a:rPr lang="fr-CA"/>
              <a:t>Scène 2</a:t>
            </a:r>
          </a:p>
        </p:txBody>
      </p:sp>
    </p:spTree>
    <p:extLst>
      <p:ext uri="{BB962C8B-B14F-4D97-AF65-F5344CB8AC3E}">
        <p14:creationId xmlns:p14="http://schemas.microsoft.com/office/powerpoint/2010/main" val="322615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3">
            <a:extLst>
              <a:ext uri="{28A0092B-C50C-407E-A947-70E740481C1C}">
                <a14:useLocalDpi xmlns:a14="http://schemas.microsoft.com/office/drawing/2010/main" val="0"/>
              </a:ext>
            </a:extLst>
          </a:blip>
          <a:srcRect l="9573" r="11116"/>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2" name="ZoneTexte 1">
            <a:extLst>
              <a:ext uri="{FF2B5EF4-FFF2-40B4-BE49-F238E27FC236}">
                <a16:creationId xmlns:a16="http://schemas.microsoft.com/office/drawing/2014/main" id="{30B37FB9-1F91-46DF-B233-65BF4E13923D}"/>
              </a:ext>
            </a:extLst>
          </p:cNvPr>
          <p:cNvSpPr txBox="1"/>
          <p:nvPr/>
        </p:nvSpPr>
        <p:spPr>
          <a:xfrm>
            <a:off x="1809595" y="842138"/>
            <a:ext cx="9669642" cy="5173724"/>
          </a:xfrm>
          <a:prstGeom prst="rect">
            <a:avLst/>
          </a:prstGeom>
          <a:noFill/>
        </p:spPr>
        <p:txBody>
          <a:bodyPr wrap="square" rtlCol="0">
            <a:spAutoFit/>
          </a:bodyPr>
          <a:lstStyle/>
          <a:p>
            <a:pPr indent="-228600" fontAlgn="base">
              <a:lnSpc>
                <a:spcPct val="90000"/>
              </a:lnSpc>
              <a:spcAft>
                <a:spcPts val="600"/>
              </a:spcAft>
              <a:buFont typeface="Arial" panose="020B0604020202020204" pitchFamily="34" charset="0"/>
              <a:buChar char="•"/>
            </a:pPr>
            <a:r>
              <a:rPr lang="fr-CA" sz="2800" b="0" i="0">
                <a:effectLst/>
              </a:rPr>
              <a:t>Avantage: </a:t>
            </a:r>
            <a:r>
              <a:rPr lang="fr-CA" sz="2800"/>
              <a:t>une</a:t>
            </a:r>
            <a:r>
              <a:rPr lang="fr-CA" sz="2800" b="0" i="0">
                <a:effectLst/>
              </a:rPr>
              <a:t> économie substantielle de temps.</a:t>
            </a:r>
          </a:p>
          <a:p>
            <a:pPr fontAlgn="base">
              <a:lnSpc>
                <a:spcPct val="90000"/>
              </a:lnSpc>
              <a:spcAft>
                <a:spcPts val="600"/>
              </a:spcAft>
            </a:pPr>
            <a:r>
              <a:rPr lang="fr-CA" sz="2800" b="0" i="0">
                <a:effectLst/>
              </a:rPr>
              <a:t> </a:t>
            </a:r>
          </a:p>
          <a:p>
            <a:pPr indent="-228600" fontAlgn="base">
              <a:lnSpc>
                <a:spcPct val="90000"/>
              </a:lnSpc>
              <a:spcAft>
                <a:spcPts val="600"/>
              </a:spcAft>
              <a:buFont typeface="Arial" panose="020B0604020202020204" pitchFamily="34" charset="0"/>
              <a:buChar char="•"/>
            </a:pPr>
            <a:r>
              <a:rPr lang="fr-CA" sz="2800"/>
              <a:t>Désavantage:</a:t>
            </a:r>
            <a:r>
              <a:rPr lang="fr-CA" sz="2800" b="0" i="0">
                <a:effectLst/>
              </a:rPr>
              <a:t> </a:t>
            </a:r>
            <a:r>
              <a:rPr lang="fr-CA" sz="2800"/>
              <a:t>n’a</a:t>
            </a:r>
            <a:r>
              <a:rPr lang="fr-CA" sz="2800" b="0" i="0">
                <a:effectLst/>
              </a:rPr>
              <a:t> pas la qualité d’une production montée. </a:t>
            </a:r>
            <a:endParaRPr lang="fr-CA" sz="2800" b="0" i="0">
              <a:effectLst/>
              <a:ea typeface="Source Sans Pro"/>
            </a:endParaRPr>
          </a:p>
          <a:p>
            <a:pPr fontAlgn="base">
              <a:lnSpc>
                <a:spcPct val="90000"/>
              </a:lnSpc>
              <a:spcAft>
                <a:spcPts val="600"/>
              </a:spcAft>
            </a:pPr>
            <a:endParaRPr lang="fr-CA" sz="2800" b="0" i="0">
              <a:effectLst/>
            </a:endParaRPr>
          </a:p>
          <a:p>
            <a:pPr indent="-228600" fontAlgn="base">
              <a:lnSpc>
                <a:spcPct val="90000"/>
              </a:lnSpc>
              <a:spcAft>
                <a:spcPts val="600"/>
              </a:spcAft>
              <a:buFont typeface="Arial" panose="020B0604020202020204" pitchFamily="34" charset="0"/>
              <a:buChar char="•"/>
            </a:pPr>
            <a:r>
              <a:rPr lang="fr-CA" sz="2800" b="0" i="0">
                <a:effectLst/>
              </a:rPr>
              <a:t>Si on recherche une solution simple, on utilisera Zoom ou Teams pour faire un enregistrement. L’utilisation </a:t>
            </a:r>
            <a:r>
              <a:rPr lang="fr-CA" sz="2800"/>
              <a:t>d’OBS</a:t>
            </a:r>
            <a:r>
              <a:rPr lang="fr-CA" sz="2800" b="0" i="0">
                <a:effectLst/>
              </a:rPr>
              <a:t> est plus complexe mais permet de créer une présentation plus dynamique et visuellement plus léchée. </a:t>
            </a:r>
            <a:endParaRPr lang="fr-CA" sz="2800"/>
          </a:p>
          <a:p>
            <a:pPr fontAlgn="base">
              <a:lnSpc>
                <a:spcPct val="90000"/>
              </a:lnSpc>
              <a:spcAft>
                <a:spcPts val="600"/>
              </a:spcAft>
            </a:pPr>
            <a:endParaRPr lang="fr-CA" sz="2800"/>
          </a:p>
          <a:p>
            <a:pPr indent="-228600" fontAlgn="base">
              <a:lnSpc>
                <a:spcPct val="90000"/>
              </a:lnSpc>
              <a:spcAft>
                <a:spcPts val="600"/>
              </a:spcAft>
              <a:buFont typeface="Arial" panose="020B0604020202020204" pitchFamily="34" charset="0"/>
              <a:buChar char="•"/>
            </a:pPr>
            <a:r>
              <a:rPr lang="fr-CA" sz="2800" b="0" i="0">
                <a:effectLst/>
              </a:rPr>
              <a:t>Il est possible d’utiliser OBS pour diffuser dans une réunion Teams ou Zoom ou encore simplement  pour enregistrer.</a:t>
            </a:r>
          </a:p>
          <a:p>
            <a:endParaRPr lang="fr-CA"/>
          </a:p>
        </p:txBody>
      </p:sp>
    </p:spTree>
    <p:extLst>
      <p:ext uri="{BB962C8B-B14F-4D97-AF65-F5344CB8AC3E}">
        <p14:creationId xmlns:p14="http://schemas.microsoft.com/office/powerpoint/2010/main" val="224047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21784B4-40AD-4075-98B2-BD4C15AD5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051"/>
            <a:ext cx="12192000" cy="6429897"/>
          </a:xfrm>
          <a:prstGeom prst="rect">
            <a:avLst/>
          </a:prstGeom>
        </p:spPr>
      </p:pic>
    </p:spTree>
    <p:extLst>
      <p:ext uri="{BB962C8B-B14F-4D97-AF65-F5344CB8AC3E}">
        <p14:creationId xmlns:p14="http://schemas.microsoft.com/office/powerpoint/2010/main" val="88541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3">
            <a:extLst>
              <a:ext uri="{28A0092B-C50C-407E-A947-70E740481C1C}">
                <a14:useLocalDpi xmlns:a14="http://schemas.microsoft.com/office/drawing/2010/main" val="0"/>
              </a:ext>
            </a:extLst>
          </a:blip>
          <a:srcRect l="9573" r="11116"/>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8" name="ZoneTexte 7">
            <a:extLst>
              <a:ext uri="{FF2B5EF4-FFF2-40B4-BE49-F238E27FC236}">
                <a16:creationId xmlns:a16="http://schemas.microsoft.com/office/drawing/2014/main" id="{559ED66C-EAF0-4762-8D74-3F5A91A9D467}"/>
              </a:ext>
            </a:extLst>
          </p:cNvPr>
          <p:cNvSpPr txBox="1"/>
          <p:nvPr/>
        </p:nvSpPr>
        <p:spPr>
          <a:xfrm>
            <a:off x="6413977" y="796507"/>
            <a:ext cx="3968318" cy="646331"/>
          </a:xfrm>
          <a:prstGeom prst="rect">
            <a:avLst/>
          </a:prstGeom>
          <a:noFill/>
        </p:spPr>
        <p:txBody>
          <a:bodyPr wrap="square">
            <a:spAutoFit/>
          </a:bodyPr>
          <a:lstStyle/>
          <a:p>
            <a:pPr algn="l" rtl="0" fontAlgn="base"/>
            <a:r>
              <a:rPr lang="fr-CA" sz="3600" b="0" i="0">
                <a:effectLst/>
                <a:latin typeface="+mj-lt"/>
              </a:rPr>
              <a:t>Menu Commandes</a:t>
            </a:r>
          </a:p>
        </p:txBody>
      </p:sp>
      <p:sp>
        <p:nvSpPr>
          <p:cNvPr id="9" name="ZoneTexte 8">
            <a:extLst>
              <a:ext uri="{FF2B5EF4-FFF2-40B4-BE49-F238E27FC236}">
                <a16:creationId xmlns:a16="http://schemas.microsoft.com/office/drawing/2014/main" id="{72A8EDE0-C7E9-4325-B7F2-B5DAF4507F9B}"/>
              </a:ext>
            </a:extLst>
          </p:cNvPr>
          <p:cNvSpPr txBox="1"/>
          <p:nvPr/>
        </p:nvSpPr>
        <p:spPr>
          <a:xfrm>
            <a:off x="188861" y="2385007"/>
            <a:ext cx="3789450" cy="2677656"/>
          </a:xfrm>
          <a:prstGeom prst="rect">
            <a:avLst/>
          </a:prstGeom>
          <a:noFill/>
        </p:spPr>
        <p:txBody>
          <a:bodyPr wrap="square">
            <a:spAutoFit/>
          </a:bodyPr>
          <a:lstStyle/>
          <a:p>
            <a:pPr rtl="0" fontAlgn="base"/>
            <a:r>
              <a:rPr lang="fr-CA" sz="2400" b="0" i="0">
                <a:effectLst/>
                <a:latin typeface="Source Sans Pro" panose="020B0503030403020204" pitchFamily="34" charset="0"/>
              </a:rPr>
              <a:t>C’est le menu principal. </a:t>
            </a:r>
          </a:p>
          <a:p>
            <a:pPr rtl="0" fontAlgn="base"/>
            <a:endParaRPr lang="fr-CA" sz="2400">
              <a:latin typeface="Source Sans Pro" panose="020B0503030403020204" pitchFamily="34" charset="0"/>
            </a:endParaRPr>
          </a:p>
          <a:p>
            <a:pPr rtl="0" fontAlgn="base"/>
            <a:r>
              <a:rPr lang="fr-CA" sz="2400" b="0" i="0">
                <a:effectLst/>
                <a:latin typeface="Source Sans Pro" panose="020B0503030403020204" pitchFamily="34" charset="0"/>
              </a:rPr>
              <a:t>Il sert à démarrer les présentations et les enregistrements ou simplement d’accéder aux paramètres. </a:t>
            </a:r>
            <a:endParaRPr lang="fr-CA" sz="2400" b="0" i="0">
              <a:effectLst/>
            </a:endParaRPr>
          </a:p>
        </p:txBody>
      </p:sp>
      <p:pic>
        <p:nvPicPr>
          <p:cNvPr id="10" name="Image 9">
            <a:extLst>
              <a:ext uri="{FF2B5EF4-FFF2-40B4-BE49-F238E27FC236}">
                <a16:creationId xmlns:a16="http://schemas.microsoft.com/office/drawing/2014/main" id="{546B5F18-FD07-47A4-9DBE-8A143C7D49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5385" y="2899072"/>
            <a:ext cx="4465501" cy="26984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461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3">
            <a:extLst>
              <a:ext uri="{28A0092B-C50C-407E-A947-70E740481C1C}">
                <a14:useLocalDpi xmlns:a14="http://schemas.microsoft.com/office/drawing/2010/main" val="0"/>
              </a:ext>
            </a:extLst>
          </a:blip>
          <a:srcRect l="9573" r="11116"/>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8" name="ZoneTexte 7">
            <a:extLst>
              <a:ext uri="{FF2B5EF4-FFF2-40B4-BE49-F238E27FC236}">
                <a16:creationId xmlns:a16="http://schemas.microsoft.com/office/drawing/2014/main" id="{559ED66C-EAF0-4762-8D74-3F5A91A9D467}"/>
              </a:ext>
            </a:extLst>
          </p:cNvPr>
          <p:cNvSpPr txBox="1"/>
          <p:nvPr/>
        </p:nvSpPr>
        <p:spPr>
          <a:xfrm>
            <a:off x="6339116" y="883000"/>
            <a:ext cx="3870665" cy="646331"/>
          </a:xfrm>
          <a:prstGeom prst="rect">
            <a:avLst/>
          </a:prstGeom>
          <a:noFill/>
        </p:spPr>
        <p:txBody>
          <a:bodyPr wrap="square">
            <a:spAutoFit/>
          </a:bodyPr>
          <a:lstStyle/>
          <a:p>
            <a:pPr algn="l" rtl="0" fontAlgn="base"/>
            <a:r>
              <a:rPr lang="fr-CA" sz="3600" b="0" i="0">
                <a:effectLst/>
                <a:latin typeface="+mj-lt"/>
              </a:rPr>
              <a:t>Menu Commandes</a:t>
            </a:r>
          </a:p>
        </p:txBody>
      </p:sp>
      <p:sp>
        <p:nvSpPr>
          <p:cNvPr id="9" name="ZoneTexte 8">
            <a:extLst>
              <a:ext uri="{FF2B5EF4-FFF2-40B4-BE49-F238E27FC236}">
                <a16:creationId xmlns:a16="http://schemas.microsoft.com/office/drawing/2014/main" id="{72A8EDE0-C7E9-4325-B7F2-B5DAF4507F9B}"/>
              </a:ext>
            </a:extLst>
          </p:cNvPr>
          <p:cNvSpPr txBox="1"/>
          <p:nvPr/>
        </p:nvSpPr>
        <p:spPr>
          <a:xfrm>
            <a:off x="73839" y="1206165"/>
            <a:ext cx="3816760" cy="5355312"/>
          </a:xfrm>
          <a:prstGeom prst="rect">
            <a:avLst/>
          </a:prstGeom>
          <a:noFill/>
        </p:spPr>
        <p:txBody>
          <a:bodyPr wrap="square">
            <a:spAutoFit/>
          </a:bodyPr>
          <a:lstStyle/>
          <a:p>
            <a:pPr algn="l" rtl="0" fontAlgn="base"/>
            <a:r>
              <a:rPr lang="fr-CA" b="1" i="0">
                <a:effectLst/>
                <a:latin typeface="Source Sans Pro"/>
                <a:ea typeface="Source Sans Pro"/>
              </a:rPr>
              <a:t>La résolution </a:t>
            </a:r>
            <a:r>
              <a:rPr lang="fr-CA" b="0" i="0">
                <a:effectLst/>
                <a:latin typeface="Source Sans Pro"/>
                <a:ea typeface="Source Sans Pro"/>
              </a:rPr>
              <a:t>: il est préférable de configurer la résolution d’enregistrement au format 1920*1080</a:t>
            </a:r>
            <a:r>
              <a:rPr lang="fr-CA">
                <a:latin typeface="Source Sans Pro"/>
                <a:ea typeface="Source Sans Pro"/>
              </a:rPr>
              <a:t> (d</a:t>
            </a:r>
            <a:r>
              <a:rPr lang="fr-CA" b="0" i="0">
                <a:effectLst/>
                <a:latin typeface="Source Sans Pro"/>
                <a:ea typeface="Source Sans Pro"/>
              </a:rPr>
              <a:t>ans l’onglet paramètres aller dans le menu </a:t>
            </a:r>
            <a:r>
              <a:rPr lang="fr-CA" b="0" i="1">
                <a:effectLst/>
                <a:latin typeface="Source Sans Pro"/>
                <a:ea typeface="Source Sans Pro"/>
              </a:rPr>
              <a:t>Vidéo</a:t>
            </a:r>
            <a:r>
              <a:rPr lang="fr-CA" b="0" i="0">
                <a:effectLst/>
                <a:latin typeface="Source Sans Pro"/>
                <a:ea typeface="Source Sans Pro"/>
              </a:rPr>
              <a:t>). </a:t>
            </a:r>
          </a:p>
          <a:p>
            <a:pPr algn="l" rtl="0" fontAlgn="base"/>
            <a:endParaRPr lang="fr-CA" b="0" i="0">
              <a:effectLst/>
            </a:endParaRPr>
          </a:p>
          <a:p>
            <a:pPr fontAlgn="base"/>
            <a:r>
              <a:rPr lang="fr-CA" b="0" i="0">
                <a:effectLst/>
                <a:latin typeface="Source Sans Pro"/>
                <a:ea typeface="Source Sans Pro"/>
              </a:rPr>
              <a:t>La résolution de sortie devrait être</a:t>
            </a:r>
            <a:r>
              <a:rPr lang="fr-CA">
                <a:latin typeface="Source Sans Pro"/>
                <a:ea typeface="Source Sans Pro"/>
              </a:rPr>
              <a:t> </a:t>
            </a:r>
            <a:r>
              <a:rPr lang="fr-CA" b="0" i="0">
                <a:effectLst/>
                <a:latin typeface="Source Sans Pro"/>
                <a:ea typeface="Source Sans Pro"/>
              </a:rPr>
              <a:t>la même que l’enregistrement. La plupart des outils en ligne de diffusion (Stream, </a:t>
            </a:r>
            <a:r>
              <a:rPr lang="fr-CA">
                <a:latin typeface="Source Sans Pro"/>
                <a:ea typeface="Source Sans Pro"/>
              </a:rPr>
              <a:t>YouTube </a:t>
            </a:r>
            <a:r>
              <a:rPr lang="fr-CA" b="0" i="0">
                <a:effectLst/>
                <a:latin typeface="Source Sans Pro"/>
                <a:ea typeface="Source Sans Pro"/>
              </a:rPr>
              <a:t>et autres</a:t>
            </a:r>
            <a:r>
              <a:rPr lang="fr-CA">
                <a:latin typeface="Source Sans Pro"/>
                <a:ea typeface="Source Sans Pro"/>
              </a:rPr>
              <a:t>)</a:t>
            </a:r>
            <a:r>
              <a:rPr lang="fr-CA" b="0" i="0">
                <a:effectLst/>
                <a:latin typeface="Source Sans Pro"/>
                <a:ea typeface="Source Sans Pro"/>
              </a:rPr>
              <a:t> vont adapter le format au besoin.</a:t>
            </a:r>
            <a:r>
              <a:rPr lang="fr-CA">
                <a:latin typeface="Source Sans Pro"/>
                <a:ea typeface="Source Sans Pro"/>
              </a:rPr>
              <a:t> </a:t>
            </a:r>
            <a:endParaRPr lang="fr-CA" b="0" i="0">
              <a:effectLst/>
              <a:latin typeface="Source Sans Pro" panose="020B0503030403020204" pitchFamily="34" charset="0"/>
              <a:ea typeface="Source Sans Pro"/>
            </a:endParaRPr>
          </a:p>
          <a:p>
            <a:pPr algn="l" rtl="0" fontAlgn="base"/>
            <a:endParaRPr lang="fr-CA" b="0" i="0">
              <a:effectLst/>
              <a:latin typeface="Source Sans Pro" panose="020B0503030403020204" pitchFamily="34" charset="0"/>
            </a:endParaRPr>
          </a:p>
          <a:p>
            <a:pPr algn="l" rtl="0" fontAlgn="base"/>
            <a:r>
              <a:rPr lang="fr-CA" b="0" i="0">
                <a:effectLst/>
                <a:latin typeface="Source Sans Pro" panose="020B0503030403020204" pitchFamily="34" charset="0"/>
              </a:rPr>
              <a:t>Même si un fichier en haute résolution est plus lourd, celui-ci est plus pratique.</a:t>
            </a:r>
          </a:p>
          <a:p>
            <a:pPr algn="l" rtl="0" fontAlgn="base"/>
            <a:endParaRPr lang="fr-CA" b="0" i="0">
              <a:effectLst/>
              <a:latin typeface="Source Sans Pro" panose="020B0503030403020204" pitchFamily="34" charset="0"/>
            </a:endParaRPr>
          </a:p>
          <a:p>
            <a:pPr algn="l" rtl="0" fontAlgn="base"/>
            <a:r>
              <a:rPr lang="fr-CA" b="0" i="0">
                <a:effectLst/>
                <a:latin typeface="Source Sans Pro" panose="020B0503030403020204" pitchFamily="34" charset="0"/>
              </a:rPr>
              <a:t>Il est plus facile d’en faire une copie en résolution réduite que de faire le contraire. </a:t>
            </a:r>
            <a:endParaRPr lang="fr-CA" b="0" i="0">
              <a:effectLst/>
            </a:endParaRPr>
          </a:p>
        </p:txBody>
      </p:sp>
      <p:pic>
        <p:nvPicPr>
          <p:cNvPr id="11" name="Image 10" descr="Une image contenant texte&#10;&#10;Description générée automatiquement">
            <a:extLst>
              <a:ext uri="{FF2B5EF4-FFF2-40B4-BE49-F238E27FC236}">
                <a16:creationId xmlns:a16="http://schemas.microsoft.com/office/drawing/2014/main" id="{22B2FEF2-A26C-4807-9942-C3B851BDE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4768" y="3777797"/>
            <a:ext cx="7352723" cy="1824874"/>
          </a:xfrm>
          <a:prstGeom prst="rect">
            <a:avLst/>
          </a:prstGeom>
          <a:ln>
            <a:noFill/>
          </a:ln>
          <a:effectLst>
            <a:outerShdw blurRad="292100" dist="139700" dir="2700000" algn="tl" rotWithShape="0">
              <a:srgbClr val="333333">
                <a:alpha val="65000"/>
              </a:srgbClr>
            </a:outerShdw>
          </a:effectLst>
        </p:spPr>
      </p:pic>
      <p:sp>
        <p:nvSpPr>
          <p:cNvPr id="12" name="ZoneTexte 11">
            <a:extLst>
              <a:ext uri="{FF2B5EF4-FFF2-40B4-BE49-F238E27FC236}">
                <a16:creationId xmlns:a16="http://schemas.microsoft.com/office/drawing/2014/main" id="{1DC900F2-1B85-441A-89FD-A1DFB52340C5}"/>
              </a:ext>
            </a:extLst>
          </p:cNvPr>
          <p:cNvSpPr txBox="1"/>
          <p:nvPr/>
        </p:nvSpPr>
        <p:spPr>
          <a:xfrm>
            <a:off x="6095999" y="2014928"/>
            <a:ext cx="4190260" cy="954107"/>
          </a:xfrm>
          <a:prstGeom prst="rect">
            <a:avLst/>
          </a:prstGeom>
          <a:noFill/>
        </p:spPr>
        <p:txBody>
          <a:bodyPr wrap="square" rtlCol="0">
            <a:spAutoFit/>
          </a:bodyPr>
          <a:lstStyle/>
          <a:p>
            <a:r>
              <a:rPr lang="fr-CA" sz="2800"/>
              <a:t>Paramètres: </a:t>
            </a:r>
          </a:p>
          <a:p>
            <a:r>
              <a:rPr lang="fr-CA" sz="2800"/>
              <a:t>       Configuration de base</a:t>
            </a:r>
          </a:p>
        </p:txBody>
      </p:sp>
    </p:spTree>
    <p:extLst>
      <p:ext uri="{BB962C8B-B14F-4D97-AF65-F5344CB8AC3E}">
        <p14:creationId xmlns:p14="http://schemas.microsoft.com/office/powerpoint/2010/main" val="99439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575864D-4F56-4572-8212-700CD86D1A47}"/>
              </a:ext>
            </a:extLst>
          </p:cNvPr>
          <p:cNvPicPr>
            <a:picLocks noChangeAspect="1"/>
          </p:cNvPicPr>
          <p:nvPr/>
        </p:nvPicPr>
        <p:blipFill rotWithShape="1">
          <a:blip r:embed="rId3">
            <a:extLst>
              <a:ext uri="{28A0092B-C50C-407E-A947-70E740481C1C}">
                <a14:useLocalDpi xmlns:a14="http://schemas.microsoft.com/office/drawing/2010/main" val="0"/>
              </a:ext>
            </a:extLst>
          </a:blip>
          <a:srcRect l="9573" r="11116"/>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033956A-1D48-43D9-BEC7-E0720DC5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37657" cy="1119673"/>
          </a:xfrm>
          <a:prstGeom prst="rect">
            <a:avLst/>
          </a:prstGeom>
        </p:spPr>
      </p:pic>
      <p:sp>
        <p:nvSpPr>
          <p:cNvPr id="8" name="ZoneTexte 7">
            <a:extLst>
              <a:ext uri="{FF2B5EF4-FFF2-40B4-BE49-F238E27FC236}">
                <a16:creationId xmlns:a16="http://schemas.microsoft.com/office/drawing/2014/main" id="{559ED66C-EAF0-4762-8D74-3F5A91A9D467}"/>
              </a:ext>
            </a:extLst>
          </p:cNvPr>
          <p:cNvSpPr txBox="1"/>
          <p:nvPr/>
        </p:nvSpPr>
        <p:spPr>
          <a:xfrm>
            <a:off x="6413977" y="796507"/>
            <a:ext cx="3968318" cy="646331"/>
          </a:xfrm>
          <a:prstGeom prst="rect">
            <a:avLst/>
          </a:prstGeom>
          <a:noFill/>
        </p:spPr>
        <p:txBody>
          <a:bodyPr wrap="square">
            <a:spAutoFit/>
          </a:bodyPr>
          <a:lstStyle/>
          <a:p>
            <a:pPr algn="l" rtl="0" fontAlgn="base"/>
            <a:r>
              <a:rPr lang="fr-CA" sz="3600" b="0" i="0">
                <a:effectLst/>
                <a:latin typeface="+mj-lt"/>
              </a:rPr>
              <a:t>Menu Commandes</a:t>
            </a:r>
          </a:p>
        </p:txBody>
      </p:sp>
      <p:sp>
        <p:nvSpPr>
          <p:cNvPr id="9" name="ZoneTexte 8">
            <a:extLst>
              <a:ext uri="{FF2B5EF4-FFF2-40B4-BE49-F238E27FC236}">
                <a16:creationId xmlns:a16="http://schemas.microsoft.com/office/drawing/2014/main" id="{72A8EDE0-C7E9-4325-B7F2-B5DAF4507F9B}"/>
              </a:ext>
            </a:extLst>
          </p:cNvPr>
          <p:cNvSpPr txBox="1"/>
          <p:nvPr/>
        </p:nvSpPr>
        <p:spPr>
          <a:xfrm>
            <a:off x="48493" y="1653086"/>
            <a:ext cx="4050133" cy="3847207"/>
          </a:xfrm>
          <a:prstGeom prst="rect">
            <a:avLst/>
          </a:prstGeom>
          <a:noFill/>
        </p:spPr>
        <p:txBody>
          <a:bodyPr wrap="square" lIns="91440" tIns="45720" rIns="91440" bIns="45720" anchor="t">
            <a:spAutoFit/>
          </a:bodyPr>
          <a:lstStyle/>
          <a:p>
            <a:r>
              <a:rPr lang="fr-CA" sz="2000">
                <a:ea typeface="+mn-lt"/>
                <a:cs typeface="+mn-lt"/>
              </a:rPr>
              <a:t>Par défaut le format d’enregistrement est en </a:t>
            </a:r>
            <a:r>
              <a:rPr lang="fr-CA" sz="2000" err="1">
                <a:ea typeface="+mn-lt"/>
                <a:cs typeface="+mn-lt"/>
              </a:rPr>
              <a:t>flv</a:t>
            </a:r>
            <a:r>
              <a:rPr lang="fr-CA" sz="2000">
                <a:ea typeface="+mn-lt"/>
                <a:cs typeface="+mn-lt"/>
              </a:rPr>
              <a:t> (flash vidéo). </a:t>
            </a:r>
            <a:endParaRPr lang="fr-FR" sz="2000">
              <a:ea typeface="+mn-lt"/>
              <a:cs typeface="+mn-lt"/>
            </a:endParaRPr>
          </a:p>
          <a:p>
            <a:endParaRPr lang="fr-CA" sz="2000">
              <a:ea typeface="+mn-lt"/>
              <a:cs typeface="+mn-lt"/>
            </a:endParaRPr>
          </a:p>
          <a:p>
            <a:r>
              <a:rPr lang="fr-CA" sz="2000">
                <a:ea typeface="+mn-lt"/>
                <a:cs typeface="+mn-lt"/>
              </a:rPr>
              <a:t>Le format n’étant plus très utilisé, il est préférable de configurer la création des fichiers en mode mp4. </a:t>
            </a:r>
            <a:endParaRPr lang="fr-FR" sz="2000">
              <a:ea typeface="+mn-lt"/>
              <a:cs typeface="+mn-lt"/>
            </a:endParaRPr>
          </a:p>
          <a:p>
            <a:endParaRPr lang="fr-CA" sz="2000">
              <a:ea typeface="+mn-lt"/>
              <a:cs typeface="+mn-lt"/>
            </a:endParaRPr>
          </a:p>
          <a:p>
            <a:r>
              <a:rPr lang="fr-CA" sz="2000">
                <a:ea typeface="+mn-lt"/>
                <a:cs typeface="+mn-lt"/>
              </a:rPr>
              <a:t>Via paramètres, dans </a:t>
            </a:r>
            <a:r>
              <a:rPr lang="fr-CA" sz="2000" b="0" i="0">
                <a:effectLst/>
                <a:ea typeface="+mn-lt"/>
                <a:cs typeface="+mn-lt"/>
              </a:rPr>
              <a:t>le menu </a:t>
            </a:r>
            <a:r>
              <a:rPr lang="fr-CA" sz="2000" i="1">
                <a:ea typeface="+mn-lt"/>
                <a:cs typeface="+mn-lt"/>
              </a:rPr>
              <a:t>Sortie</a:t>
            </a:r>
            <a:r>
              <a:rPr lang="fr-CA" sz="2000">
                <a:ea typeface="+mn-lt"/>
                <a:cs typeface="+mn-lt"/>
              </a:rPr>
              <a:t>, on sélectionne mp4 dans le format d’enregistrement</a:t>
            </a:r>
            <a:r>
              <a:rPr lang="fr-CA" sz="2000" b="0" i="0">
                <a:effectLst/>
                <a:ea typeface="+mn-lt"/>
                <a:cs typeface="+mn-lt"/>
              </a:rPr>
              <a:t>.</a:t>
            </a:r>
            <a:r>
              <a:rPr lang="fr-CA" sz="2000">
                <a:ea typeface="+mn-lt"/>
                <a:cs typeface="+mn-lt"/>
              </a:rPr>
              <a:t> </a:t>
            </a:r>
            <a:endParaRPr lang="fr-FR" sz="2000">
              <a:ea typeface="Source Sans Pro"/>
            </a:endParaRPr>
          </a:p>
          <a:p>
            <a:endParaRPr lang="fr-CA" sz="2400" b="0" i="0">
              <a:effectLst/>
              <a:ea typeface="Source Sans Pro"/>
            </a:endParaRPr>
          </a:p>
        </p:txBody>
      </p:sp>
      <p:sp>
        <p:nvSpPr>
          <p:cNvPr id="11" name="ZoneTexte 10">
            <a:extLst>
              <a:ext uri="{FF2B5EF4-FFF2-40B4-BE49-F238E27FC236}">
                <a16:creationId xmlns:a16="http://schemas.microsoft.com/office/drawing/2014/main" id="{68AC135D-DF53-4471-A3B1-83F8334C3B7E}"/>
              </a:ext>
            </a:extLst>
          </p:cNvPr>
          <p:cNvSpPr txBox="1"/>
          <p:nvPr/>
        </p:nvSpPr>
        <p:spPr>
          <a:xfrm>
            <a:off x="6303005" y="1652572"/>
            <a:ext cx="4190260" cy="830997"/>
          </a:xfrm>
          <a:prstGeom prst="rect">
            <a:avLst/>
          </a:prstGeom>
          <a:noFill/>
        </p:spPr>
        <p:txBody>
          <a:bodyPr wrap="square" rtlCol="0">
            <a:spAutoFit/>
          </a:bodyPr>
          <a:lstStyle/>
          <a:p>
            <a:r>
              <a:rPr lang="fr-CA" sz="2400"/>
              <a:t>Paramètres: </a:t>
            </a:r>
          </a:p>
          <a:p>
            <a:r>
              <a:rPr lang="fr-CA" sz="2400"/>
              <a:t>       Configuration de base</a:t>
            </a:r>
          </a:p>
        </p:txBody>
      </p:sp>
      <p:pic>
        <p:nvPicPr>
          <p:cNvPr id="2" name="Image 2" descr="Une image contenant texte&#10;&#10;Description générée automatiquement">
            <a:extLst>
              <a:ext uri="{FF2B5EF4-FFF2-40B4-BE49-F238E27FC236}">
                <a16:creationId xmlns:a16="http://schemas.microsoft.com/office/drawing/2014/main" id="{A86D3048-5B41-488A-87A2-BD049FA2263D}"/>
              </a:ext>
            </a:extLst>
          </p:cNvPr>
          <p:cNvPicPr>
            <a:picLocks noChangeAspect="1"/>
          </p:cNvPicPr>
          <p:nvPr/>
        </p:nvPicPr>
        <p:blipFill>
          <a:blip r:embed="rId5"/>
          <a:stretch>
            <a:fillRect/>
          </a:stretch>
        </p:blipFill>
        <p:spPr>
          <a:xfrm>
            <a:off x="4313322" y="3165255"/>
            <a:ext cx="7666120" cy="32546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15013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F0EDA79E3C33499E60807B2125397E" ma:contentTypeVersion="13" ma:contentTypeDescription="Crée un document." ma:contentTypeScope="" ma:versionID="4807c9712834699e91fa08f4ffac0678">
  <xsd:schema xmlns:xsd="http://www.w3.org/2001/XMLSchema" xmlns:xs="http://www.w3.org/2001/XMLSchema" xmlns:p="http://schemas.microsoft.com/office/2006/metadata/properties" xmlns:ns3="df1b2ef2-0e42-4a83-b379-c424c23feb72" xmlns:ns4="fcf28f4b-2a65-42ac-97f9-7e64a954b68e" targetNamespace="http://schemas.microsoft.com/office/2006/metadata/properties" ma:root="true" ma:fieldsID="2b023e5065df97eadd8c005b9e2c92c4" ns3:_="" ns4:_="">
    <xsd:import namespace="df1b2ef2-0e42-4a83-b379-c424c23feb72"/>
    <xsd:import namespace="fcf28f4b-2a65-42ac-97f9-7e64a954b68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b2ef2-0e42-4a83-b379-c424c23feb7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f28f4b-2a65-42ac-97f9-7e64a954b68e"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1466B2-C149-43E8-BFD8-FE77C38E0A91}">
  <ds:schemaRefs>
    <ds:schemaRef ds:uri="http://schemas.microsoft.com/sharepoint/v3/contenttype/forms"/>
  </ds:schemaRefs>
</ds:datastoreItem>
</file>

<file path=customXml/itemProps2.xml><?xml version="1.0" encoding="utf-8"?>
<ds:datastoreItem xmlns:ds="http://schemas.openxmlformats.org/officeDocument/2006/customXml" ds:itemID="{45DF2F35-18ED-4513-B162-BB9738BB0E18}">
  <ds:schemaRefs>
    <ds:schemaRef ds:uri="http://purl.org/dc/elements/1.1/"/>
    <ds:schemaRef ds:uri="http://schemas.microsoft.com/office/2006/metadata/properties"/>
    <ds:schemaRef ds:uri="df1b2ef2-0e42-4a83-b379-c424c23feb72"/>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fcf28f4b-2a65-42ac-97f9-7e64a954b68e"/>
  </ds:schemaRefs>
</ds:datastoreItem>
</file>

<file path=customXml/itemProps3.xml><?xml version="1.0" encoding="utf-8"?>
<ds:datastoreItem xmlns:ds="http://schemas.openxmlformats.org/officeDocument/2006/customXml" ds:itemID="{F9136EC5-035D-42E5-971E-DEC88BB48066}">
  <ds:schemaRefs>
    <ds:schemaRef ds:uri="df1b2ef2-0e42-4a83-b379-c424c23feb72"/>
    <ds:schemaRef ds:uri="fcf28f4b-2a65-42ac-97f9-7e64a954b6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1486</Words>
  <Application>Microsoft Office PowerPoint</Application>
  <PresentationFormat>Grand écran</PresentationFormat>
  <Paragraphs>185</Paragraphs>
  <Slides>26</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Source Sans Pro</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Richard Bergeron</dc:creator>
  <cp:lastModifiedBy>Richard Bergeron</cp:lastModifiedBy>
  <cp:revision>2</cp:revision>
  <dcterms:created xsi:type="dcterms:W3CDTF">2021-08-04T12:50:38Z</dcterms:created>
  <dcterms:modified xsi:type="dcterms:W3CDTF">2021-08-18T17:07:39Z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0x01010057F0EDA79E3C33499E60807B2125397E</vt:lpwstr>
  </property>
</Properties>
</file>